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6.bin"/>
  <Override ContentType="application/vnd.openxmlformats-officedocument.oleObject" PartName="/ppt/embeddings/oleObject5.bin"/>
  <Override ContentType="application/vnd.openxmlformats-officedocument.oleObject" PartName="/ppt/embeddings/oleObject4.bin"/>
  <Override ContentType="application/vnd.openxmlformats-officedocument.oleObject" PartName="/ppt/embeddings/oleObject7.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9" r:id="rId5"/>
    <p:sldMasterId id="2147483669" r:id="rId6"/>
    <p:sldMasterId id="2147483679" r:id="rId7"/>
    <p:sldMasterId id="2147483681" r:id="rId8"/>
    <p:sldMasterId id="2147483683" r:id="rId9"/>
    <p:sldMasterId id="2147483685" r:id="rId10"/>
    <p:sldMasterId id="2147483687" r:id="rId11"/>
    <p:sldMasterId id="2147483689" r:id="rId12"/>
    <p:sldMasterId id="2147483691"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Lst>
  <p:sldSz cy="6858000" cx="9144000"/>
  <p:notesSz cx="7010400" cy="9296400"/>
  <p:embeddedFontLst>
    <p:embeddedFont>
      <p:font typeface="Lato"/>
      <p:regular r:id="rId83"/>
      <p:bold r:id="rId84"/>
      <p:italic r:id="rId85"/>
      <p:boldItalic r:id="rId86"/>
    </p:embeddedFont>
    <p:embeddedFont>
      <p:font typeface="Tahoma"/>
      <p:regular r:id="rId87"/>
      <p:bold r:id="rId88"/>
    </p:embeddedFont>
    <p:embeddedFont>
      <p:font typeface="Quattrocento Sans"/>
      <p:regular r:id="rId89"/>
      <p:bold r:id="rId90"/>
      <p:italic r:id="rId91"/>
      <p:boldItalic r:id="rId92"/>
    </p:embeddedFont>
    <p:embeddedFont>
      <p:font typeface="Helvetica Neue"/>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928">
          <p15:clr>
            <a:srgbClr val="000000"/>
          </p15:clr>
        </p15:guide>
        <p15:guide id="2" pos="2208">
          <p15:clr>
            <a:srgbClr val="000000"/>
          </p15:clr>
        </p15:guide>
      </p15:notesGuideLst>
    </p:ext>
    <p:ext uri="http://customooxmlschemas.google.com/">
      <go:slidesCustomData xmlns:go="http://customooxmlschemas.google.com/" r:id="rId97" roundtripDataSignature="AMtx7mhtsUr3SirBujTDWrshiBrSIb5R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95" Type="http://schemas.openxmlformats.org/officeDocument/2006/relationships/font" Target="fonts/HelveticaNeue-italic.fntdata"/><Relationship Id="rId94" Type="http://schemas.openxmlformats.org/officeDocument/2006/relationships/font" Target="fonts/HelveticaNeue-bold.fntdata"/><Relationship Id="rId97" Type="http://customschemas.google.com/relationships/presentationmetadata" Target="metadata"/><Relationship Id="rId96" Type="http://schemas.openxmlformats.org/officeDocument/2006/relationships/font" Target="fonts/HelveticaNeue-boldItalic.fntdata"/><Relationship Id="rId11" Type="http://schemas.openxmlformats.org/officeDocument/2006/relationships/slideMaster" Target="slideMasters/slideMaster8.xml"/><Relationship Id="rId10" Type="http://schemas.openxmlformats.org/officeDocument/2006/relationships/slideMaster" Target="slideMasters/slideMaster7.xml"/><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QuattrocentoSans-italic.fntdata"/><Relationship Id="rId90" Type="http://schemas.openxmlformats.org/officeDocument/2006/relationships/font" Target="fonts/QuattrocentoSans-bold.fntdata"/><Relationship Id="rId93" Type="http://schemas.openxmlformats.org/officeDocument/2006/relationships/font" Target="fonts/HelveticaNeue-regular.fntdata"/><Relationship Id="rId92" Type="http://schemas.openxmlformats.org/officeDocument/2006/relationships/font" Target="fonts/QuattrocentoSans-boldItalic.fntdata"/><Relationship Id="rId15" Type="http://schemas.openxmlformats.org/officeDocument/2006/relationships/slide" Target="slides/slide1.xml"/><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 Id="rId84" Type="http://schemas.openxmlformats.org/officeDocument/2006/relationships/font" Target="fonts/Lato-bold.fntdata"/><Relationship Id="rId83" Type="http://schemas.openxmlformats.org/officeDocument/2006/relationships/font" Target="fonts/Lato-regular.fntdata"/><Relationship Id="rId86" Type="http://schemas.openxmlformats.org/officeDocument/2006/relationships/font" Target="fonts/Lato-boldItalic.fntdata"/><Relationship Id="rId85" Type="http://schemas.openxmlformats.org/officeDocument/2006/relationships/font" Target="fonts/Lato-italic.fntdata"/><Relationship Id="rId88" Type="http://schemas.openxmlformats.org/officeDocument/2006/relationships/font" Target="fonts/Tahoma-bold.fntdata"/><Relationship Id="rId87" Type="http://schemas.openxmlformats.org/officeDocument/2006/relationships/font" Target="fonts/Tahoma-regular.fntdata"/><Relationship Id="rId89" Type="http://schemas.openxmlformats.org/officeDocument/2006/relationships/font" Target="fonts/QuattrocentoSans-regular.fntdata"/><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10.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65" Type="http://schemas.openxmlformats.org/officeDocument/2006/relationships/slide" Target="slides/slide51.xml"/><Relationship Id="rId68" Type="http://schemas.openxmlformats.org/officeDocument/2006/relationships/slide" Target="slides/slide54.xml"/><Relationship Id="rId67" Type="http://schemas.openxmlformats.org/officeDocument/2006/relationships/slide" Target="slides/slide53.xml"/><Relationship Id="rId60" Type="http://schemas.openxmlformats.org/officeDocument/2006/relationships/slide" Target="slides/slide46.xml"/><Relationship Id="rId69" Type="http://schemas.openxmlformats.org/officeDocument/2006/relationships/slide" Target="slides/slide5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54" Type="http://schemas.openxmlformats.org/officeDocument/2006/relationships/slide" Target="slides/slide40.xml"/><Relationship Id="rId57" Type="http://schemas.openxmlformats.org/officeDocument/2006/relationships/slide" Target="slides/slide43.xml"/><Relationship Id="rId56" Type="http://schemas.openxmlformats.org/officeDocument/2006/relationships/slide" Target="slides/slide42.xml"/><Relationship Id="rId59" Type="http://schemas.openxmlformats.org/officeDocument/2006/relationships/slide" Target="slides/slide45.xml"/><Relationship Id="rId58"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8475" cy="465137"/>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971925" y="0"/>
            <a:ext cx="3038475" cy="465137"/>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831262"/>
            <a:ext cx="3038475" cy="465137"/>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305" name="Google Shape;305;p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306" name="Google Shape;306;p1: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1: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406" name="Google Shape;406;p1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407" name="Google Shape;407;p10: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p10: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 </a:t>
            </a:r>
            <a:endParaRPr/>
          </a:p>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Hãy xem xét nghiệm bệnh bạch cầu của tôi phù hợp với khuôn khổ này như thế nào. Ngày nay, khoảng 5 trẻ trong số 1.000 trẻ được đặt tên là Luke. Và tỷ lệ lưu hành bệnh bạch cầu suốt đời là khoảng 1,4%, tức 14 trong số 1.000 người. Nếu chúng tôi tin rằng hai yếu tố này là độc lập và áp dụng thử nghiệm “Luke dành cho bệnh bạch cầu” của tôi cho 1 triệu người, chúng tôi sẽ thấy một ma trận nhầm lẫn như: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418" name="Google Shape;418;p1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419" name="Google Shape;419;p11: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11: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 </a:t>
            </a:r>
            <a:endParaRPr/>
          </a:p>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Hãy xem xét nghiệm bệnh bạch cầu của tôi phù hợp với khuôn khổ này như thế nào. Ngày nay, khoảng 5 trẻ trong số 1.000 trẻ được đặt tên là Luke. Và tỷ lệ lưu hành bệnh bạch cầu suốt đời là khoảng 1,4%, tức 14 trong số 1.000 người. Nếu chúng tôi tin rằng hai yếu tố này là độc lập và áp dụng thử nghiệm “Luke dành cho bệnh bạch cầu” của tôi cho 1 triệu người, chúng tôi sẽ thấy một ma trận nhầm lẫn như: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430" name="Google Shape;430;p1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431" name="Google Shape;431;p12: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2" name="Google Shape;432;p12: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0"/>
              </a:spcBef>
              <a:spcAft>
                <a:spcPts val="0"/>
              </a:spcAft>
              <a:buSzPts val="1800"/>
              <a:buFont typeface="Calibri"/>
              <a:buNone/>
            </a:pPr>
            <a:r>
              <a:rPr lang="en-US">
                <a:latin typeface="Calibri"/>
                <a:ea typeface="Calibri"/>
                <a:cs typeface="Calibri"/>
                <a:sym typeface="Calibri"/>
              </a:rPr>
              <a:t>Precision - bao nhiêu cái đúng được lấy ra</a:t>
            </a:r>
            <a:endParaRPr/>
          </a:p>
          <a:p>
            <a:pPr indent="0" lvl="0" marL="0" rtl="0" algn="l">
              <a:spcBef>
                <a:spcPts val="1600"/>
              </a:spcBef>
              <a:spcAft>
                <a:spcPts val="0"/>
              </a:spcAft>
              <a:buClr>
                <a:srgbClr val="1B1B1B"/>
              </a:buClr>
              <a:buSzPts val="1800"/>
              <a:buFont typeface="Quattrocento Sans"/>
              <a:buNone/>
            </a:pPr>
            <a:r>
              <a:rPr lang="en-US">
                <a:solidFill>
                  <a:srgbClr val="1B1B1B"/>
                </a:solidFill>
                <a:latin typeface="Quattrocento Sans"/>
                <a:ea typeface="Quattrocento Sans"/>
                <a:cs typeface="Quattrocento Sans"/>
                <a:sym typeface="Quattrocento Sans"/>
              </a:rPr>
              <a:t>Xem xét trên tập dữ liệu kiểm tra xem có bao nhiêu dữ liệu được mô hình dự đoán đúng. Đây chính là chỉ số </a:t>
            </a:r>
            <a:r>
              <a:rPr b="1" lang="en-US">
                <a:solidFill>
                  <a:srgbClr val="1B1B1B"/>
                </a:solidFill>
                <a:latin typeface="Quattrocento Sans"/>
                <a:ea typeface="Quattrocento Sans"/>
                <a:cs typeface="Quattrocento Sans"/>
                <a:sym typeface="Quattrocento Sans"/>
              </a:rPr>
              <a:t>accuracy - độ chính xác</a:t>
            </a:r>
            <a:r>
              <a:rPr lang="en-US">
                <a:solidFill>
                  <a:srgbClr val="1B1B1B"/>
                </a:solidFill>
                <a:latin typeface="Quattrocento Sans"/>
                <a:ea typeface="Quattrocento Sans"/>
                <a:cs typeface="Quattrocento Sans"/>
                <a:sym typeface="Quattrocento Sans"/>
              </a:rPr>
              <a:t> như chúng ta sử dụng bên trên. Một cách toán học thì </a:t>
            </a:r>
            <a:r>
              <a:rPr b="1" lang="en-US">
                <a:solidFill>
                  <a:srgbClr val="1B1B1B"/>
                </a:solidFill>
                <a:latin typeface="Quattrocento Sans"/>
                <a:ea typeface="Quattrocento Sans"/>
                <a:cs typeface="Quattrocento Sans"/>
                <a:sym typeface="Quattrocento Sans"/>
              </a:rPr>
              <a:t>precision</a:t>
            </a:r>
            <a:r>
              <a:rPr lang="en-US">
                <a:solidFill>
                  <a:srgbClr val="1B1B1B"/>
                </a:solidFill>
                <a:latin typeface="Quattrocento Sans"/>
                <a:ea typeface="Quattrocento Sans"/>
                <a:cs typeface="Quattrocento Sans"/>
                <a:sym typeface="Quattrocento Sans"/>
              </a:rPr>
              <a:t> được biểu diển như sau:</a:t>
            </a:r>
            <a:endParaRPr/>
          </a:p>
          <a:p>
            <a:pPr indent="0" lvl="0" marL="0" rtl="0" algn="l">
              <a:spcBef>
                <a:spcPts val="0"/>
              </a:spcBef>
              <a:spcAft>
                <a:spcPts val="0"/>
              </a:spcAft>
              <a:buSzPts val="1800"/>
              <a:buNone/>
            </a:pPr>
            <a:r>
              <a:t/>
            </a:r>
            <a:endParaRPr/>
          </a:p>
          <a:p>
            <a:pPr indent="0" lvl="0" marL="0" rtl="0" algn="l">
              <a:spcBef>
                <a:spcPts val="1800"/>
              </a:spcBef>
              <a:spcAft>
                <a:spcPts val="0"/>
              </a:spcAft>
              <a:buClr>
                <a:srgbClr val="1B1B1B"/>
              </a:buClr>
              <a:buSzPts val="1800"/>
              <a:buFont typeface="Quattrocento Sans"/>
              <a:buNone/>
            </a:pPr>
            <a:r>
              <a:rPr lang="en-US">
                <a:solidFill>
                  <a:srgbClr val="1B1B1B"/>
                </a:solidFill>
                <a:latin typeface="Quattrocento Sans"/>
                <a:ea typeface="Quattrocento Sans"/>
                <a:cs typeface="Quattrocento Sans"/>
                <a:sym typeface="Quattrocento Sans"/>
              </a:rPr>
              <a:t>Tuy nhiên để cho khách quan hơn người ta cần phải xem xét thêm một yếu tố nữa chính là </a:t>
            </a:r>
            <a:r>
              <a:rPr b="1" lang="en-US">
                <a:solidFill>
                  <a:srgbClr val="1B1B1B"/>
                </a:solidFill>
                <a:latin typeface="Quattrocento Sans"/>
                <a:ea typeface="Quattrocento Sans"/>
                <a:cs typeface="Quattrocento Sans"/>
                <a:sym typeface="Quattrocento Sans"/>
              </a:rPr>
              <a:t>Recall</a:t>
            </a:r>
            <a:endParaRPr/>
          </a:p>
          <a:p>
            <a:pPr indent="0" lvl="0" marL="0" rtl="0" algn="l">
              <a:lnSpc>
                <a:spcPct val="115000"/>
              </a:lnSpc>
              <a:spcBef>
                <a:spcPts val="0"/>
              </a:spcBef>
              <a:spcAft>
                <a:spcPts val="0"/>
              </a:spcAft>
              <a:buSzPts val="1800"/>
              <a:buFont typeface="Calibri"/>
              <a:buNone/>
            </a:pPr>
            <a:r>
              <a:rPr lang="en-US">
                <a:latin typeface="Calibri"/>
                <a:ea typeface="Calibri"/>
                <a:cs typeface="Calibri"/>
                <a:sym typeface="Calibri"/>
              </a:rPr>
              <a:t>Recall - bao nhiêu cái được lấy ra là đúng</a:t>
            </a:r>
            <a:endParaRPr/>
          </a:p>
          <a:p>
            <a:pPr indent="0" lvl="0" marL="0" rtl="0" algn="l">
              <a:lnSpc>
                <a:spcPct val="115000"/>
              </a:lnSpc>
              <a:spcBef>
                <a:spcPts val="1000"/>
              </a:spcBef>
              <a:spcAft>
                <a:spcPts val="0"/>
              </a:spcAft>
              <a:buClr>
                <a:srgbClr val="1B1B1B"/>
              </a:buClr>
              <a:buSzPts val="1800"/>
              <a:buFont typeface="Quattrocento Sans"/>
              <a:buNone/>
            </a:pPr>
            <a:r>
              <a:rPr lang="en-US">
                <a:solidFill>
                  <a:srgbClr val="1B1B1B"/>
                </a:solidFill>
                <a:latin typeface="Quattrocento Sans"/>
                <a:ea typeface="Quattrocento Sans"/>
                <a:cs typeface="Quattrocento Sans"/>
                <a:sym typeface="Quattrocento Sans"/>
              </a:rPr>
              <a:t>Chỉ số này còn được gọi là </a:t>
            </a:r>
            <a:r>
              <a:rPr b="1" lang="en-US">
                <a:solidFill>
                  <a:srgbClr val="1B1B1B"/>
                </a:solidFill>
                <a:latin typeface="Quattrocento Sans"/>
                <a:ea typeface="Quattrocento Sans"/>
                <a:cs typeface="Quattrocento Sans"/>
                <a:sym typeface="Quattrocento Sans"/>
              </a:rPr>
              <a:t>độ bao phủ</a:t>
            </a:r>
            <a:r>
              <a:rPr lang="en-US">
                <a:solidFill>
                  <a:srgbClr val="1B1B1B"/>
                </a:solidFill>
                <a:latin typeface="Quattrocento Sans"/>
                <a:ea typeface="Quattrocento Sans"/>
                <a:cs typeface="Quattrocento Sans"/>
                <a:sym typeface="Quattrocento Sans"/>
              </a:rPr>
              <a:t> tức là xem xét xem mô hình tìm được có khả năng </a:t>
            </a:r>
            <a:r>
              <a:rPr b="1" lang="en-US">
                <a:solidFill>
                  <a:srgbClr val="1B1B1B"/>
                </a:solidFill>
                <a:latin typeface="Quattrocento Sans"/>
                <a:ea typeface="Quattrocento Sans"/>
                <a:cs typeface="Quattrocento Sans"/>
                <a:sym typeface="Quattrocento Sans"/>
              </a:rPr>
              <a:t>tổng quát hóa</a:t>
            </a:r>
            <a:r>
              <a:rPr lang="en-US">
                <a:solidFill>
                  <a:srgbClr val="1B1B1B"/>
                </a:solidFill>
                <a:latin typeface="Quattrocento Sans"/>
                <a:ea typeface="Quattrocento Sans"/>
                <a:cs typeface="Quattrocento Sans"/>
                <a:sym typeface="Quattrocento Sans"/>
              </a:rPr>
              <a:t> như thế nào. </a:t>
            </a:r>
            <a:endParaRPr>
              <a:latin typeface="Calibri"/>
              <a:ea typeface="Calibri"/>
              <a:cs typeface="Calibri"/>
              <a:sym typeface="Calibri"/>
            </a:endParaRPr>
          </a:p>
          <a:p>
            <a:pPr indent="0" lvl="0" marL="0" rtl="0" algn="l">
              <a:spcBef>
                <a:spcPts val="1000"/>
              </a:spcBef>
              <a:spcAft>
                <a:spcPts val="0"/>
              </a:spcAft>
              <a:buSzPts val="1800"/>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441" name="Google Shape;441;p1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442" name="Google Shape;442;p13: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3" name="Google Shape;443;p13: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453" name="Google Shape;453;p1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454" name="Google Shape;454;p14: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p14: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1B1B1B"/>
              </a:buClr>
              <a:buSzPts val="1800"/>
              <a:buFont typeface="Quattrocento Sans"/>
              <a:buNone/>
            </a:pPr>
            <a:r>
              <a:rPr lang="en-US">
                <a:solidFill>
                  <a:srgbClr val="1B1B1B"/>
                </a:solidFill>
                <a:latin typeface="Quattrocento Sans"/>
                <a:ea typeface="Quattrocento Sans"/>
                <a:cs typeface="Quattrocento Sans"/>
                <a:sym typeface="Quattrocento Sans"/>
              </a:rPr>
              <a:t>Từ hai yếu tố </a:t>
            </a:r>
            <a:r>
              <a:rPr b="1" lang="en-US">
                <a:solidFill>
                  <a:srgbClr val="1B1B1B"/>
                </a:solidFill>
                <a:latin typeface="Quattrocento Sans"/>
                <a:ea typeface="Quattrocento Sans"/>
                <a:cs typeface="Quattrocento Sans"/>
                <a:sym typeface="Quattrocento Sans"/>
              </a:rPr>
              <a:t>độ chính xác</a:t>
            </a:r>
            <a:r>
              <a:rPr lang="en-US">
                <a:solidFill>
                  <a:srgbClr val="1B1B1B"/>
                </a:solidFill>
                <a:latin typeface="Quattrocento Sans"/>
                <a:ea typeface="Quattrocento Sans"/>
                <a:cs typeface="Quattrocento Sans"/>
                <a:sym typeface="Quattrocento Sans"/>
              </a:rPr>
              <a:t> và </a:t>
            </a:r>
            <a:r>
              <a:rPr b="1" lang="en-US">
                <a:solidFill>
                  <a:srgbClr val="1B1B1B"/>
                </a:solidFill>
                <a:latin typeface="Quattrocento Sans"/>
                <a:ea typeface="Quattrocento Sans"/>
                <a:cs typeface="Quattrocento Sans"/>
                <a:sym typeface="Quattrocento Sans"/>
              </a:rPr>
              <a:t>độ bao phủ</a:t>
            </a:r>
            <a:r>
              <a:rPr lang="en-US">
                <a:solidFill>
                  <a:srgbClr val="1B1B1B"/>
                </a:solidFill>
                <a:latin typeface="Quattrocento Sans"/>
                <a:ea typeface="Quattrocento Sans"/>
                <a:cs typeface="Quattrocento Sans"/>
                <a:sym typeface="Quattrocento Sans"/>
              </a:rPr>
              <a:t> phía trên người ta đưa ra một chỉ số khác gọi là </a:t>
            </a:r>
            <a:r>
              <a:rPr b="1" lang="en-US">
                <a:solidFill>
                  <a:srgbClr val="1B1B1B"/>
                </a:solidFill>
                <a:latin typeface="Quattrocento Sans"/>
                <a:ea typeface="Quattrocento Sans"/>
                <a:cs typeface="Quattrocento Sans"/>
                <a:sym typeface="Quattrocento Sans"/>
              </a:rPr>
              <a:t>F1-Score</a:t>
            </a:r>
            <a:endParaRPr/>
          </a:p>
          <a:p>
            <a:pPr indent="0" lvl="0" marL="0" rtl="0" algn="l">
              <a:spcBef>
                <a:spcPts val="0"/>
              </a:spcBef>
              <a:spcAft>
                <a:spcPts val="0"/>
              </a:spcAft>
              <a:buClr>
                <a:srgbClr val="1B1B1B"/>
              </a:buClr>
              <a:buSzPts val="1800"/>
              <a:buFont typeface="Quattrocento Sans"/>
              <a:buNone/>
            </a:pPr>
            <a:r>
              <a:rPr lang="en-US">
                <a:solidFill>
                  <a:srgbClr val="1B1B1B"/>
                </a:solidFill>
                <a:latin typeface="Quattrocento Sans"/>
                <a:ea typeface="Quattrocento Sans"/>
                <a:cs typeface="Quattrocento Sans"/>
                <a:sym typeface="Quattrocento Sans"/>
              </a:rPr>
              <a:t>Từ hai yếu tố </a:t>
            </a:r>
            <a:r>
              <a:rPr b="1" lang="en-US">
                <a:solidFill>
                  <a:srgbClr val="1B1B1B"/>
                </a:solidFill>
                <a:latin typeface="Quattrocento Sans"/>
                <a:ea typeface="Quattrocento Sans"/>
                <a:cs typeface="Quattrocento Sans"/>
                <a:sym typeface="Quattrocento Sans"/>
              </a:rPr>
              <a:t>độ chính xác</a:t>
            </a:r>
            <a:r>
              <a:rPr lang="en-US">
                <a:solidFill>
                  <a:srgbClr val="1B1B1B"/>
                </a:solidFill>
                <a:latin typeface="Quattrocento Sans"/>
                <a:ea typeface="Quattrocento Sans"/>
                <a:cs typeface="Quattrocento Sans"/>
                <a:sym typeface="Quattrocento Sans"/>
              </a:rPr>
              <a:t> và </a:t>
            </a:r>
            <a:r>
              <a:rPr b="1" lang="en-US">
                <a:solidFill>
                  <a:srgbClr val="1B1B1B"/>
                </a:solidFill>
                <a:latin typeface="Quattrocento Sans"/>
                <a:ea typeface="Quattrocento Sans"/>
                <a:cs typeface="Quattrocento Sans"/>
                <a:sym typeface="Quattrocento Sans"/>
              </a:rPr>
              <a:t>độ bao phủ</a:t>
            </a:r>
            <a:r>
              <a:rPr lang="en-US">
                <a:solidFill>
                  <a:srgbClr val="1B1B1B"/>
                </a:solidFill>
                <a:latin typeface="Quattrocento Sans"/>
                <a:ea typeface="Quattrocento Sans"/>
                <a:cs typeface="Quattrocento Sans"/>
                <a:sym typeface="Quattrocento Sans"/>
              </a:rPr>
              <a:t> phía trên người ta đưa ra một chỉ số khác gọi là </a:t>
            </a:r>
            <a:r>
              <a:rPr b="1" lang="en-US">
                <a:solidFill>
                  <a:srgbClr val="1B1B1B"/>
                </a:solidFill>
                <a:latin typeface="Quattrocento Sans"/>
                <a:ea typeface="Quattrocento Sans"/>
                <a:cs typeface="Quattrocento Sans"/>
                <a:sym typeface="Quattrocento Sans"/>
              </a:rPr>
              <a:t>F1-Score</a:t>
            </a:r>
            <a:endParaRPr/>
          </a:p>
          <a:p>
            <a:pPr indent="0" lvl="0" marL="0" rtl="0" algn="l">
              <a:spcBef>
                <a:spcPts val="0"/>
              </a:spcBef>
              <a:spcAft>
                <a:spcPts val="0"/>
              </a:spcAft>
              <a:buClr>
                <a:srgbClr val="1B1B1B"/>
              </a:buClr>
              <a:buSzPts val="1800"/>
              <a:buFont typeface="Quattrocento Sans"/>
              <a:buNone/>
            </a:pPr>
            <a:r>
              <a:rPr lang="en-US">
                <a:solidFill>
                  <a:srgbClr val="1B1B1B"/>
                </a:solidFill>
                <a:latin typeface="Quattrocento Sans"/>
                <a:ea typeface="Quattrocento Sans"/>
                <a:cs typeface="Quattrocento Sans"/>
                <a:sym typeface="Quattrocento Sans"/>
              </a:rPr>
              <a:t>Đây được gọi là một </a:t>
            </a:r>
            <a:r>
              <a:rPr b="1" lang="en-US">
                <a:solidFill>
                  <a:srgbClr val="1B1B1B"/>
                </a:solidFill>
                <a:latin typeface="Quattrocento Sans"/>
                <a:ea typeface="Quattrocento Sans"/>
                <a:cs typeface="Quattrocento Sans"/>
                <a:sym typeface="Quattrocento Sans"/>
              </a:rPr>
              <a:t>trung bình điều hòa</a:t>
            </a:r>
            <a:r>
              <a:rPr lang="en-US">
                <a:solidFill>
                  <a:srgbClr val="1B1B1B"/>
                </a:solidFill>
                <a:latin typeface="Quattrocento Sans"/>
                <a:ea typeface="Quattrocento Sans"/>
                <a:cs typeface="Quattrocento Sans"/>
                <a:sym typeface="Quattrocento Sans"/>
              </a:rPr>
              <a:t>(harmonic mean) của các tiêu chí Precision và Recall. Nó có xu hướng lấy giá trị gần với giá trị nào nhỏ hơn giữa 2 giá trị </a:t>
            </a:r>
            <a:r>
              <a:rPr b="1" lang="en-US">
                <a:solidFill>
                  <a:srgbClr val="1B1B1B"/>
                </a:solidFill>
                <a:latin typeface="Quattrocento Sans"/>
                <a:ea typeface="Quattrocento Sans"/>
                <a:cs typeface="Quattrocento Sans"/>
                <a:sym typeface="Quattrocento Sans"/>
              </a:rPr>
              <a:t>Precision</a:t>
            </a:r>
            <a:r>
              <a:rPr lang="en-US">
                <a:solidFill>
                  <a:srgbClr val="1B1B1B"/>
                </a:solidFill>
                <a:latin typeface="Quattrocento Sans"/>
                <a:ea typeface="Quattrocento Sans"/>
                <a:cs typeface="Quattrocento Sans"/>
                <a:sym typeface="Quattrocento Sans"/>
              </a:rPr>
              <a:t> và </a:t>
            </a:r>
            <a:r>
              <a:rPr b="1" lang="en-US">
                <a:solidFill>
                  <a:srgbClr val="1B1B1B"/>
                </a:solidFill>
                <a:latin typeface="Quattrocento Sans"/>
                <a:ea typeface="Quattrocento Sans"/>
                <a:cs typeface="Quattrocento Sans"/>
                <a:sym typeface="Quattrocento Sans"/>
              </a:rPr>
              <a:t>Recall</a:t>
            </a:r>
            <a:r>
              <a:rPr lang="en-US">
                <a:solidFill>
                  <a:srgbClr val="1B1B1B"/>
                </a:solidFill>
                <a:latin typeface="Quattrocento Sans"/>
                <a:ea typeface="Quattrocento Sans"/>
                <a:cs typeface="Quattrocento Sans"/>
                <a:sym typeface="Quattrocento Sans"/>
              </a:rPr>
              <a:t> và đồng thời nó có giá trị lớn nếu cả 2 giá trị </a:t>
            </a:r>
            <a:r>
              <a:rPr b="1" lang="en-US">
                <a:solidFill>
                  <a:srgbClr val="1B1B1B"/>
                </a:solidFill>
                <a:latin typeface="Quattrocento Sans"/>
                <a:ea typeface="Quattrocento Sans"/>
                <a:cs typeface="Quattrocento Sans"/>
                <a:sym typeface="Quattrocento Sans"/>
              </a:rPr>
              <a:t>Precision</a:t>
            </a:r>
            <a:r>
              <a:rPr lang="en-US">
                <a:solidFill>
                  <a:srgbClr val="1B1B1B"/>
                </a:solidFill>
                <a:latin typeface="Quattrocento Sans"/>
                <a:ea typeface="Quattrocento Sans"/>
                <a:cs typeface="Quattrocento Sans"/>
                <a:sym typeface="Quattrocento Sans"/>
              </a:rPr>
              <a:t> và </a:t>
            </a:r>
            <a:r>
              <a:rPr b="1" lang="en-US">
                <a:solidFill>
                  <a:srgbClr val="1B1B1B"/>
                </a:solidFill>
                <a:latin typeface="Quattrocento Sans"/>
                <a:ea typeface="Quattrocento Sans"/>
                <a:cs typeface="Quattrocento Sans"/>
                <a:sym typeface="Quattrocento Sans"/>
              </a:rPr>
              <a:t>Recall</a:t>
            </a:r>
            <a:r>
              <a:rPr lang="en-US">
                <a:solidFill>
                  <a:srgbClr val="1B1B1B"/>
                </a:solidFill>
                <a:latin typeface="Quattrocento Sans"/>
                <a:ea typeface="Quattrocento Sans"/>
                <a:cs typeface="Quattrocento Sans"/>
                <a:sym typeface="Quattrocento Sans"/>
              </a:rPr>
              <a:t> đều lớn. Chính vì thế </a:t>
            </a:r>
            <a:r>
              <a:rPr b="1" lang="en-US">
                <a:solidFill>
                  <a:srgbClr val="1B1B1B"/>
                </a:solidFill>
                <a:latin typeface="Quattrocento Sans"/>
                <a:ea typeface="Quattrocento Sans"/>
                <a:cs typeface="Quattrocento Sans"/>
                <a:sym typeface="Quattrocento Sans"/>
              </a:rPr>
              <a:t>F1-Score</a:t>
            </a:r>
            <a:r>
              <a:rPr lang="en-US">
                <a:solidFill>
                  <a:srgbClr val="1B1B1B"/>
                </a:solidFill>
                <a:latin typeface="Quattrocento Sans"/>
                <a:ea typeface="Quattrocento Sans"/>
                <a:cs typeface="Quattrocento Sans"/>
                <a:sym typeface="Quattrocento Sans"/>
              </a:rPr>
              <a:t> thể hiện được một cách khách quan hơn </a:t>
            </a:r>
            <a:r>
              <a:rPr b="1" lang="en-US">
                <a:solidFill>
                  <a:srgbClr val="1B1B1B"/>
                </a:solidFill>
                <a:latin typeface="Quattrocento Sans"/>
                <a:ea typeface="Quattrocento Sans"/>
                <a:cs typeface="Quattrocento Sans"/>
                <a:sym typeface="Quattrocento Sans"/>
              </a:rPr>
              <a:t>performance</a:t>
            </a:r>
            <a:r>
              <a:rPr lang="en-US">
                <a:solidFill>
                  <a:srgbClr val="1B1B1B"/>
                </a:solidFill>
                <a:latin typeface="Quattrocento Sans"/>
                <a:ea typeface="Quattrocento Sans"/>
                <a:cs typeface="Quattrocento Sans"/>
                <a:sym typeface="Quattrocento Sans"/>
              </a:rPr>
              <a:t> của một mô hình học máy.</a:t>
            </a:r>
            <a:endParaRPr/>
          </a:p>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466" name="Google Shape;466;p1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467" name="Google Shape;467;p15: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 name="Google Shape;468;p15: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1B1B1B"/>
              </a:buClr>
              <a:buSzPts val="1800"/>
              <a:buFont typeface="Quattrocento Sans"/>
              <a:buNone/>
            </a:pPr>
            <a:r>
              <a:rPr lang="en-US">
                <a:solidFill>
                  <a:srgbClr val="1B1B1B"/>
                </a:solidFill>
                <a:latin typeface="Quattrocento Sans"/>
                <a:ea typeface="Quattrocento Sans"/>
                <a:cs typeface="Quattrocento Sans"/>
                <a:sym typeface="Quattrocento Sans"/>
              </a:rPr>
              <a:t>Nhắc lại cho các bạn nào chưa rõ, bài toán </a:t>
            </a:r>
            <a:r>
              <a:rPr b="1" lang="en-US">
                <a:solidFill>
                  <a:srgbClr val="1B1B1B"/>
                </a:solidFill>
                <a:latin typeface="Quattrocento Sans"/>
                <a:ea typeface="Quattrocento Sans"/>
                <a:cs typeface="Quattrocento Sans"/>
                <a:sym typeface="Quattrocento Sans"/>
              </a:rPr>
              <a:t>regression - hồi quy</a:t>
            </a:r>
            <a:r>
              <a:rPr lang="en-US">
                <a:solidFill>
                  <a:srgbClr val="1B1B1B"/>
                </a:solidFill>
                <a:latin typeface="Quattrocento Sans"/>
                <a:ea typeface="Quattrocento Sans"/>
                <a:cs typeface="Quattrocento Sans"/>
                <a:sym typeface="Quattrocento Sans"/>
              </a:rPr>
              <a:t> tức là biến </a:t>
            </a:r>
            <a:r>
              <a:rPr i="1" lang="en-US">
                <a:solidFill>
                  <a:srgbClr val="1B1B1B"/>
                </a:solidFill>
                <a:latin typeface="Arial"/>
                <a:ea typeface="Arial"/>
                <a:cs typeface="Arial"/>
                <a:sym typeface="Arial"/>
              </a:rPr>
              <a:t>y</a:t>
            </a:r>
            <a:r>
              <a:rPr lang="en-US">
                <a:solidFill>
                  <a:srgbClr val="1B1B1B"/>
                </a:solidFill>
                <a:latin typeface="Quattrocento Sans"/>
                <a:ea typeface="Quattrocento Sans"/>
                <a:cs typeface="Quattrocento Sans"/>
                <a:sym typeface="Quattrocento Sans"/>
              </a:rPr>
              <a:t> của chúng ta không phải là một giá trị rời rạc mà là một giá trị </a:t>
            </a:r>
            <a:r>
              <a:rPr b="1" lang="en-US">
                <a:solidFill>
                  <a:srgbClr val="1B1B1B"/>
                </a:solidFill>
                <a:latin typeface="Quattrocento Sans"/>
                <a:ea typeface="Quattrocento Sans"/>
                <a:cs typeface="Quattrocento Sans"/>
                <a:sym typeface="Quattrocento Sans"/>
              </a:rPr>
              <a:t>liên tục</a:t>
            </a:r>
            <a:r>
              <a:rPr lang="en-US">
                <a:solidFill>
                  <a:srgbClr val="1B1B1B"/>
                </a:solidFill>
                <a:latin typeface="Quattrocento Sans"/>
                <a:ea typeface="Quattrocento Sans"/>
                <a:cs typeface="Quattrocento Sans"/>
                <a:sym typeface="Quattrocento Sans"/>
              </a:rPr>
              <a:t>. Nó thường là số lượng, giá tiền, nhiệt độ, lượng mưa ... Do nó là giá trị liên tục nên chúng ta hoàn toàn không thể sử dụng </a:t>
            </a:r>
            <a:r>
              <a:rPr b="1" lang="en-US">
                <a:solidFill>
                  <a:srgbClr val="1B1B1B"/>
                </a:solidFill>
                <a:latin typeface="Quattrocento Sans"/>
                <a:ea typeface="Quattrocento Sans"/>
                <a:cs typeface="Quattrocento Sans"/>
                <a:sym typeface="Quattrocento Sans"/>
              </a:rPr>
              <a:t>độ chính xác</a:t>
            </a:r>
            <a:r>
              <a:rPr lang="en-US">
                <a:solidFill>
                  <a:srgbClr val="1B1B1B"/>
                </a:solidFill>
                <a:latin typeface="Quattrocento Sans"/>
                <a:ea typeface="Quattrocento Sans"/>
                <a:cs typeface="Quattrocento Sans"/>
                <a:sym typeface="Quattrocento Sans"/>
              </a:rPr>
              <a:t> để đo </a:t>
            </a:r>
            <a:r>
              <a:rPr b="1" lang="en-US">
                <a:solidFill>
                  <a:srgbClr val="1B1B1B"/>
                </a:solidFill>
                <a:latin typeface="Quattrocento Sans"/>
                <a:ea typeface="Quattrocento Sans"/>
                <a:cs typeface="Quattrocento Sans"/>
                <a:sym typeface="Quattrocento Sans"/>
              </a:rPr>
              <a:t>performance</a:t>
            </a:r>
            <a:r>
              <a:rPr lang="en-US">
                <a:solidFill>
                  <a:srgbClr val="1B1B1B"/>
                </a:solidFill>
                <a:latin typeface="Quattrocento Sans"/>
                <a:ea typeface="Quattrocento Sans"/>
                <a:cs typeface="Quattrocento Sans"/>
                <a:sym typeface="Quattrocento Sans"/>
              </a:rPr>
              <a:t> của mô hình được mà cần phải dùng một số loại độ đo khác. Dưới đây mình xin trình bày một vài độ đo cơ bản trong số đó.</a:t>
            </a:r>
            <a:endParaRPr/>
          </a:p>
          <a:p>
            <a:pPr indent="0" lvl="0" marL="0" rtl="0" algn="l">
              <a:spcBef>
                <a:spcPts val="0"/>
              </a:spcBef>
              <a:spcAft>
                <a:spcPts val="0"/>
              </a:spcAft>
              <a:buSzPts val="1800"/>
              <a:buNone/>
            </a:pPr>
            <a:r>
              <a:t/>
            </a:r>
            <a:endParaRPr>
              <a:solidFill>
                <a:srgbClr val="1B1B1B"/>
              </a:solidFill>
              <a:latin typeface="Quattrocento Sans"/>
              <a:ea typeface="Quattrocento Sans"/>
              <a:cs typeface="Quattrocento Sans"/>
              <a:sym typeface="Quattrocento Sans"/>
            </a:endParaRPr>
          </a:p>
          <a:p>
            <a:pPr indent="0" lvl="0" marL="0" rtl="0" algn="l">
              <a:spcBef>
                <a:spcPts val="0"/>
              </a:spcBef>
              <a:spcAft>
                <a:spcPts val="0"/>
              </a:spcAft>
              <a:buClr>
                <a:srgbClr val="1B1B1B"/>
              </a:buClr>
              <a:buSzPts val="1800"/>
              <a:buFont typeface="Quattrocento Sans"/>
              <a:buNone/>
            </a:pPr>
            <a:r>
              <a:rPr lang="en-US">
                <a:solidFill>
                  <a:srgbClr val="1B1B1B"/>
                </a:solidFill>
                <a:latin typeface="Quattrocento Sans"/>
                <a:ea typeface="Quattrocento Sans"/>
                <a:cs typeface="Quattrocento Sans"/>
                <a:sym typeface="Quattrocento Sans"/>
              </a:rPr>
              <a:t>Độ đo này thường được sử dụng để đánh giá sự sai khác giữa mô hình dự đoán và tập dữ liệu testing trong các bài toán hồi quy. Chỉ số này càng nhỏ thì mô hình học máy càng chính xác.</a:t>
            </a:r>
            <a:endParaRPr/>
          </a:p>
          <a:p>
            <a:pPr indent="0" lvl="0" marL="0" rtl="0" algn="l">
              <a:spcBef>
                <a:spcPts val="0"/>
              </a:spcBef>
              <a:spcAft>
                <a:spcPts val="0"/>
              </a:spcAft>
              <a:buSzPts val="1800"/>
              <a:buNone/>
            </a:pPr>
            <a:r>
              <a:t/>
            </a:r>
            <a:endParaRPr>
              <a:solidFill>
                <a:srgbClr val="1B1B1B"/>
              </a:solidFill>
              <a:latin typeface="Quattrocento Sans"/>
              <a:ea typeface="Quattrocento Sans"/>
              <a:cs typeface="Quattrocento Sans"/>
              <a:sym typeface="Quattrocento Sans"/>
            </a:endParaRPr>
          </a:p>
          <a:p>
            <a:pPr indent="0" lvl="0" marL="0" rtl="0" algn="l">
              <a:spcBef>
                <a:spcPts val="0"/>
              </a:spcBef>
              <a:spcAft>
                <a:spcPts val="0"/>
              </a:spcAft>
              <a:buSzPts val="1800"/>
              <a:buNone/>
            </a:pPr>
            <a:r>
              <a:t/>
            </a:r>
            <a:endParaRPr>
              <a:solidFill>
                <a:srgbClr val="1B1B1B"/>
              </a:solidFill>
              <a:latin typeface="Quattrocento Sans"/>
              <a:ea typeface="Quattrocento Sans"/>
              <a:cs typeface="Quattrocento Sans"/>
              <a:sym typeface="Quattrocento Sans"/>
            </a:endParaRPr>
          </a:p>
          <a:p>
            <a:pPr indent="0" lvl="0" marL="0" rtl="0" algn="l">
              <a:spcBef>
                <a:spcPts val="0"/>
              </a:spcBef>
              <a:spcAft>
                <a:spcPts val="0"/>
              </a:spcAft>
              <a:buClr>
                <a:srgbClr val="1B1B1B"/>
              </a:buClr>
              <a:buSzPts val="1800"/>
              <a:buFont typeface="Quattrocento Sans"/>
              <a:buNone/>
            </a:pPr>
            <a:r>
              <a:rPr b="1" lang="en-US">
                <a:solidFill>
                  <a:srgbClr val="1B1B1B"/>
                </a:solidFill>
                <a:latin typeface="Quattrocento Sans"/>
                <a:ea typeface="Quattrocento Sans"/>
                <a:cs typeface="Quattrocento Sans"/>
                <a:sym typeface="Quattrocento Sans"/>
              </a:rPr>
              <a:t>MAE</a:t>
            </a:r>
            <a:r>
              <a:rPr lang="en-US">
                <a:solidFill>
                  <a:srgbClr val="1B1B1B"/>
                </a:solidFill>
                <a:latin typeface="Quattrocento Sans"/>
                <a:ea typeface="Quattrocento Sans"/>
                <a:cs typeface="Quattrocento Sans"/>
                <a:sym typeface="Quattrocento Sans"/>
              </a:rPr>
              <a:t> là một phương pháp đo lường sự khác biệt giữa hai biến liên tục. Giả sử rằng </a:t>
            </a:r>
            <a:r>
              <a:rPr i="1" lang="en-US">
                <a:solidFill>
                  <a:srgbClr val="1B1B1B"/>
                </a:solidFill>
                <a:latin typeface="Quattrocento Sans"/>
                <a:ea typeface="Quattrocento Sans"/>
                <a:cs typeface="Quattrocento Sans"/>
                <a:sym typeface="Quattrocento Sans"/>
              </a:rPr>
              <a:t>X</a:t>
            </a:r>
            <a:r>
              <a:rPr lang="en-US">
                <a:solidFill>
                  <a:srgbClr val="1B1B1B"/>
                </a:solidFill>
                <a:latin typeface="Quattrocento Sans"/>
                <a:ea typeface="Quattrocento Sans"/>
                <a:cs typeface="Quattrocento Sans"/>
                <a:sym typeface="Quattrocento Sans"/>
              </a:rPr>
              <a:t> và </a:t>
            </a:r>
            <a:r>
              <a:rPr i="1" lang="en-US">
                <a:solidFill>
                  <a:srgbClr val="1B1B1B"/>
                </a:solidFill>
                <a:latin typeface="Quattrocento Sans"/>
                <a:ea typeface="Quattrocento Sans"/>
                <a:cs typeface="Quattrocento Sans"/>
                <a:sym typeface="Quattrocento Sans"/>
              </a:rPr>
              <a:t>Y</a:t>
            </a:r>
            <a:r>
              <a:rPr lang="en-US">
                <a:solidFill>
                  <a:srgbClr val="1B1B1B"/>
                </a:solidFill>
                <a:latin typeface="Quattrocento Sans"/>
                <a:ea typeface="Quattrocento Sans"/>
                <a:cs typeface="Quattrocento Sans"/>
                <a:sym typeface="Quattrocento Sans"/>
              </a:rPr>
              <a:t> là hai biến liên tục thể hiện kết quả dự đoán của mô hình và kết quả thực tế. chúng ta có độ đo </a:t>
            </a:r>
            <a:r>
              <a:rPr b="1" lang="en-US">
                <a:solidFill>
                  <a:srgbClr val="1B1B1B"/>
                </a:solidFill>
                <a:latin typeface="Quattrocento Sans"/>
                <a:ea typeface="Quattrocento Sans"/>
                <a:cs typeface="Quattrocento Sans"/>
                <a:sym typeface="Quattrocento Sans"/>
              </a:rPr>
              <a:t>MAE</a:t>
            </a:r>
            <a:r>
              <a:rPr lang="en-US">
                <a:solidFill>
                  <a:srgbClr val="1B1B1B"/>
                </a:solidFill>
                <a:latin typeface="Quattrocento Sans"/>
                <a:ea typeface="Quattrocento Sans"/>
                <a:cs typeface="Quattrocento Sans"/>
                <a:sym typeface="Quattrocento Sans"/>
              </a:rPr>
              <a:t> được tính theo công thức sau:</a:t>
            </a:r>
            <a:endParaRPr/>
          </a:p>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479" name="Google Shape;479;p1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480" name="Google Shape;480;p16: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1" name="Google Shape;481;p16: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0"/>
              </a:spcBef>
              <a:spcAft>
                <a:spcPts val="0"/>
              </a:spcAft>
              <a:buSzPts val="1800"/>
              <a:buFont typeface="Calibri"/>
              <a:buNone/>
            </a:pPr>
            <a:r>
              <a:rPr lang="en-US">
                <a:latin typeface="Calibri"/>
                <a:ea typeface="Calibri"/>
                <a:cs typeface="Calibri"/>
                <a:sym typeface="Calibri"/>
              </a:rPr>
              <a:t>Mean squared error - MSE</a:t>
            </a:r>
            <a:endParaRPr/>
          </a:p>
          <a:p>
            <a:pPr indent="0" lvl="0" marL="0" rtl="0" algn="l">
              <a:spcBef>
                <a:spcPts val="1600"/>
              </a:spcBef>
              <a:spcAft>
                <a:spcPts val="0"/>
              </a:spcAft>
              <a:buClr>
                <a:srgbClr val="1B1B1B"/>
              </a:buClr>
              <a:buSzPts val="1800"/>
              <a:buFont typeface="Quattrocento Sans"/>
              <a:buNone/>
            </a:pPr>
            <a:r>
              <a:rPr b="1" lang="en-US">
                <a:solidFill>
                  <a:srgbClr val="1B1B1B"/>
                </a:solidFill>
                <a:latin typeface="Quattrocento Sans"/>
                <a:ea typeface="Quattrocento Sans"/>
                <a:cs typeface="Quattrocento Sans"/>
                <a:sym typeface="Quattrocento Sans"/>
              </a:rPr>
              <a:t>MSE</a:t>
            </a:r>
            <a:r>
              <a:rPr lang="en-US">
                <a:solidFill>
                  <a:srgbClr val="1B1B1B"/>
                </a:solidFill>
                <a:latin typeface="Quattrocento Sans"/>
                <a:ea typeface="Quattrocento Sans"/>
                <a:cs typeface="Quattrocento Sans"/>
                <a:sym typeface="Quattrocento Sans"/>
              </a:rPr>
              <a:t> của một phép ước lượng là trung bình của </a:t>
            </a:r>
            <a:r>
              <a:rPr b="1" lang="en-US">
                <a:solidFill>
                  <a:srgbClr val="1B1B1B"/>
                </a:solidFill>
                <a:latin typeface="Quattrocento Sans"/>
                <a:ea typeface="Quattrocento Sans"/>
                <a:cs typeface="Quattrocento Sans"/>
                <a:sym typeface="Quattrocento Sans"/>
              </a:rPr>
              <a:t>bình phương của sai số</a:t>
            </a:r>
            <a:r>
              <a:rPr lang="en-US">
                <a:solidFill>
                  <a:srgbClr val="1B1B1B"/>
                </a:solidFill>
                <a:latin typeface="Quattrocento Sans"/>
                <a:ea typeface="Quattrocento Sans"/>
                <a:cs typeface="Quattrocento Sans"/>
                <a:sym typeface="Quattrocento Sans"/>
              </a:rPr>
              <a:t>, tức là sự khác biệt giữa các giá trị được mô hình dự đoán và gía trị thực. MSE là một </a:t>
            </a:r>
            <a:r>
              <a:rPr b="1" lang="en-US">
                <a:solidFill>
                  <a:srgbClr val="1B1B1B"/>
                </a:solidFill>
                <a:latin typeface="Quattrocento Sans"/>
                <a:ea typeface="Quattrocento Sans"/>
                <a:cs typeface="Quattrocento Sans"/>
                <a:sym typeface="Quattrocento Sans"/>
              </a:rPr>
              <a:t>hàm rủi ro</a:t>
            </a:r>
            <a:r>
              <a:rPr lang="en-US">
                <a:solidFill>
                  <a:srgbClr val="1B1B1B"/>
                </a:solidFill>
                <a:latin typeface="Quattrocento Sans"/>
                <a:ea typeface="Quattrocento Sans"/>
                <a:cs typeface="Quattrocento Sans"/>
                <a:sym typeface="Quattrocento Sans"/>
              </a:rPr>
              <a:t>, tương ứng với giá trị kỳ vọng của sự mất mát sai số bình phương hoặc mất mát bậc hai. </a:t>
            </a:r>
            <a:r>
              <a:rPr b="1" lang="en-US">
                <a:solidFill>
                  <a:srgbClr val="1B1B1B"/>
                </a:solidFill>
                <a:latin typeface="Quattrocento Sans"/>
                <a:ea typeface="Quattrocento Sans"/>
                <a:cs typeface="Quattrocento Sans"/>
                <a:sym typeface="Quattrocento Sans"/>
              </a:rPr>
              <a:t>MSE</a:t>
            </a:r>
            <a:r>
              <a:rPr lang="en-US">
                <a:solidFill>
                  <a:srgbClr val="1B1B1B"/>
                </a:solidFill>
                <a:latin typeface="Quattrocento Sans"/>
                <a:ea typeface="Quattrocento Sans"/>
                <a:cs typeface="Quattrocento Sans"/>
                <a:sym typeface="Quattrocento Sans"/>
              </a:rPr>
              <a:t> là </a:t>
            </a:r>
            <a:r>
              <a:rPr b="1" lang="en-US">
                <a:solidFill>
                  <a:srgbClr val="1B1B1B"/>
                </a:solidFill>
                <a:latin typeface="Quattrocento Sans"/>
                <a:ea typeface="Quattrocento Sans"/>
                <a:cs typeface="Quattrocento Sans"/>
                <a:sym typeface="Quattrocento Sans"/>
              </a:rPr>
              <a:t>moment bậc hai</a:t>
            </a:r>
            <a:r>
              <a:rPr lang="en-US">
                <a:solidFill>
                  <a:srgbClr val="1B1B1B"/>
                </a:solidFill>
                <a:latin typeface="Quattrocento Sans"/>
                <a:ea typeface="Quattrocento Sans"/>
                <a:cs typeface="Quattrocento Sans"/>
                <a:sym typeface="Quattrocento Sans"/>
              </a:rPr>
              <a:t> (về nguồn gốc) của sai số là moment bậc hai (về nguồn gốc) của sai số</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1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492" name="Google Shape;492;p1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493" name="Google Shape;493;p17: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4" name="Google Shape;494;p17: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0"/>
              </a:spcBef>
              <a:spcAft>
                <a:spcPts val="0"/>
              </a:spcAft>
              <a:buSzPts val="1800"/>
              <a:buFont typeface="Calibri"/>
              <a:buNone/>
            </a:pPr>
            <a:r>
              <a:rPr lang="en-US">
                <a:latin typeface="Calibri"/>
                <a:ea typeface="Calibri"/>
                <a:cs typeface="Calibri"/>
                <a:sym typeface="Calibri"/>
              </a:rPr>
              <a:t>Mean squared error - MSE</a:t>
            </a:r>
            <a:endParaRPr/>
          </a:p>
          <a:p>
            <a:pPr indent="0" lvl="0" marL="0" rtl="0" algn="l">
              <a:spcBef>
                <a:spcPts val="1600"/>
              </a:spcBef>
              <a:spcAft>
                <a:spcPts val="0"/>
              </a:spcAft>
              <a:buClr>
                <a:srgbClr val="1B1B1B"/>
              </a:buClr>
              <a:buSzPts val="1800"/>
              <a:buFont typeface="Quattrocento Sans"/>
              <a:buNone/>
            </a:pPr>
            <a:r>
              <a:rPr b="1" lang="en-US">
                <a:solidFill>
                  <a:srgbClr val="1B1B1B"/>
                </a:solidFill>
                <a:latin typeface="Quattrocento Sans"/>
                <a:ea typeface="Quattrocento Sans"/>
                <a:cs typeface="Quattrocento Sans"/>
                <a:sym typeface="Quattrocento Sans"/>
              </a:rPr>
              <a:t>MSE</a:t>
            </a:r>
            <a:r>
              <a:rPr lang="en-US">
                <a:solidFill>
                  <a:srgbClr val="1B1B1B"/>
                </a:solidFill>
                <a:latin typeface="Quattrocento Sans"/>
                <a:ea typeface="Quattrocento Sans"/>
                <a:cs typeface="Quattrocento Sans"/>
                <a:sym typeface="Quattrocento Sans"/>
              </a:rPr>
              <a:t> của một phép ước lượng là trung bình của </a:t>
            </a:r>
            <a:r>
              <a:rPr b="1" lang="en-US">
                <a:solidFill>
                  <a:srgbClr val="1B1B1B"/>
                </a:solidFill>
                <a:latin typeface="Quattrocento Sans"/>
                <a:ea typeface="Quattrocento Sans"/>
                <a:cs typeface="Quattrocento Sans"/>
                <a:sym typeface="Quattrocento Sans"/>
              </a:rPr>
              <a:t>bình phương của sai số</a:t>
            </a:r>
            <a:r>
              <a:rPr lang="en-US">
                <a:solidFill>
                  <a:srgbClr val="1B1B1B"/>
                </a:solidFill>
                <a:latin typeface="Quattrocento Sans"/>
                <a:ea typeface="Quattrocento Sans"/>
                <a:cs typeface="Quattrocento Sans"/>
                <a:sym typeface="Quattrocento Sans"/>
              </a:rPr>
              <a:t>, tức là sự khác biệt giữa các giá trị được mô hình dự đoán và gía trị thực. MSE là một </a:t>
            </a:r>
            <a:r>
              <a:rPr b="1" lang="en-US">
                <a:solidFill>
                  <a:srgbClr val="1B1B1B"/>
                </a:solidFill>
                <a:latin typeface="Quattrocento Sans"/>
                <a:ea typeface="Quattrocento Sans"/>
                <a:cs typeface="Quattrocento Sans"/>
                <a:sym typeface="Quattrocento Sans"/>
              </a:rPr>
              <a:t>hàm rủi ro</a:t>
            </a:r>
            <a:r>
              <a:rPr lang="en-US">
                <a:solidFill>
                  <a:srgbClr val="1B1B1B"/>
                </a:solidFill>
                <a:latin typeface="Quattrocento Sans"/>
                <a:ea typeface="Quattrocento Sans"/>
                <a:cs typeface="Quattrocento Sans"/>
                <a:sym typeface="Quattrocento Sans"/>
              </a:rPr>
              <a:t>, tương ứng với giá trị kỳ vọng của sự mất mát sai số bình phương hoặc mất mát bậc hai. </a:t>
            </a:r>
            <a:r>
              <a:rPr b="1" lang="en-US">
                <a:solidFill>
                  <a:srgbClr val="1B1B1B"/>
                </a:solidFill>
                <a:latin typeface="Quattrocento Sans"/>
                <a:ea typeface="Quattrocento Sans"/>
                <a:cs typeface="Quattrocento Sans"/>
                <a:sym typeface="Quattrocento Sans"/>
              </a:rPr>
              <a:t>MSE</a:t>
            </a:r>
            <a:r>
              <a:rPr lang="en-US">
                <a:solidFill>
                  <a:srgbClr val="1B1B1B"/>
                </a:solidFill>
                <a:latin typeface="Quattrocento Sans"/>
                <a:ea typeface="Quattrocento Sans"/>
                <a:cs typeface="Quattrocento Sans"/>
                <a:sym typeface="Quattrocento Sans"/>
              </a:rPr>
              <a:t> là </a:t>
            </a:r>
            <a:r>
              <a:rPr b="1" lang="en-US">
                <a:solidFill>
                  <a:srgbClr val="1B1B1B"/>
                </a:solidFill>
                <a:latin typeface="Quattrocento Sans"/>
                <a:ea typeface="Quattrocento Sans"/>
                <a:cs typeface="Quattrocento Sans"/>
                <a:sym typeface="Quattrocento Sans"/>
              </a:rPr>
              <a:t>moment bậc hai</a:t>
            </a:r>
            <a:r>
              <a:rPr lang="en-US">
                <a:solidFill>
                  <a:srgbClr val="1B1B1B"/>
                </a:solidFill>
                <a:latin typeface="Quattrocento Sans"/>
                <a:ea typeface="Quattrocento Sans"/>
                <a:cs typeface="Quattrocento Sans"/>
                <a:sym typeface="Quattrocento Sans"/>
              </a:rPr>
              <a:t> (về nguồn gốc) của sai số là moment bậc hai (về nguồn gốc) của sai số</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504" name="Google Shape;504;p1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505" name="Google Shape;505;p18: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6" name="Google Shape;506;p18: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1B1B1B"/>
              </a:buClr>
              <a:buSzPts val="1800"/>
              <a:buFont typeface="Quattrocento Sans"/>
              <a:buNone/>
            </a:pPr>
            <a:r>
              <a:rPr lang="en-US">
                <a:solidFill>
                  <a:srgbClr val="1B1B1B"/>
                </a:solidFill>
                <a:latin typeface="Quattrocento Sans"/>
                <a:ea typeface="Quattrocento Sans"/>
                <a:cs typeface="Quattrocento Sans"/>
                <a:sym typeface="Quattrocento Sans"/>
              </a:rPr>
              <a:t>Mình lại xin nhắc lại một chút về khái niệm </a:t>
            </a:r>
            <a:r>
              <a:rPr b="1" lang="en-US">
                <a:solidFill>
                  <a:srgbClr val="1B1B1B"/>
                </a:solidFill>
                <a:latin typeface="Quattrocento Sans"/>
                <a:ea typeface="Quattrocento Sans"/>
                <a:cs typeface="Quattrocento Sans"/>
                <a:sym typeface="Quattrocento Sans"/>
              </a:rPr>
              <a:t>Overfitting</a:t>
            </a:r>
            <a:r>
              <a:rPr lang="en-US">
                <a:solidFill>
                  <a:srgbClr val="1B1B1B"/>
                </a:solidFill>
                <a:latin typeface="Quattrocento Sans"/>
                <a:ea typeface="Quattrocento Sans"/>
                <a:cs typeface="Quattrocento Sans"/>
                <a:sym typeface="Quattrocento Sans"/>
              </a:rPr>
              <a:t> trong học máy cho các bạn hiểu để tránh lạm dụng nó. </a:t>
            </a:r>
            <a:r>
              <a:rPr b="1" lang="en-US">
                <a:solidFill>
                  <a:srgbClr val="1B1B1B"/>
                </a:solidFill>
                <a:latin typeface="Quattrocento Sans"/>
                <a:ea typeface="Quattrocento Sans"/>
                <a:cs typeface="Quattrocento Sans"/>
                <a:sym typeface="Quattrocento Sans"/>
              </a:rPr>
              <a:t>Overfitting</a:t>
            </a:r>
            <a:r>
              <a:rPr lang="en-US">
                <a:solidFill>
                  <a:srgbClr val="1B1B1B"/>
                </a:solidFill>
                <a:latin typeface="Quattrocento Sans"/>
                <a:ea typeface="Quattrocento Sans"/>
                <a:cs typeface="Quattrocento Sans"/>
                <a:sym typeface="Quattrocento Sans"/>
              </a:rPr>
              <a:t> chỉ hiện tượng mô hình (thuật toán) của chúng ta đạt kết quả rất tốt trên tập dữ liệu huẩn luyện nhưng lại kém trên tập dữ liệu kiểm tra (thực tế). Hiện tượng này có thể ví như một bạn học sinh có tính hay </a:t>
            </a:r>
            <a:r>
              <a:rPr b="1" lang="en-US">
                <a:solidFill>
                  <a:srgbClr val="1B1B1B"/>
                </a:solidFill>
                <a:latin typeface="Quattrocento Sans"/>
                <a:ea typeface="Quattrocento Sans"/>
                <a:cs typeface="Quattrocento Sans"/>
                <a:sym typeface="Quattrocento Sans"/>
              </a:rPr>
              <a:t>học vẹt</a:t>
            </a:r>
            <a:r>
              <a:rPr lang="en-US">
                <a:solidFill>
                  <a:srgbClr val="1B1B1B"/>
                </a:solidFill>
                <a:latin typeface="Quattrocento Sans"/>
                <a:ea typeface="Quattrocento Sans"/>
                <a:cs typeface="Quattrocento Sans"/>
                <a:sym typeface="Quattrocento Sans"/>
              </a:rPr>
              <a:t>, tức là chỉ nhớ được những gì mình được dạy chứ không có khả năng suy diễn cho những điều chưa từng học. Song song với </a:t>
            </a:r>
            <a:r>
              <a:rPr b="1" lang="en-US">
                <a:solidFill>
                  <a:srgbClr val="1B1B1B"/>
                </a:solidFill>
                <a:latin typeface="Quattrocento Sans"/>
                <a:ea typeface="Quattrocento Sans"/>
                <a:cs typeface="Quattrocento Sans"/>
                <a:sym typeface="Quattrocento Sans"/>
              </a:rPr>
              <a:t>overfitting</a:t>
            </a:r>
            <a:r>
              <a:rPr lang="en-US">
                <a:solidFill>
                  <a:srgbClr val="1B1B1B"/>
                </a:solidFill>
                <a:latin typeface="Quattrocento Sans"/>
                <a:ea typeface="Quattrocento Sans"/>
                <a:cs typeface="Quattrocento Sans"/>
                <a:sym typeface="Quattrocento Sans"/>
              </a:rPr>
              <a:t> là </a:t>
            </a:r>
            <a:r>
              <a:rPr b="1" lang="en-US">
                <a:solidFill>
                  <a:srgbClr val="1B1B1B"/>
                </a:solidFill>
                <a:latin typeface="Quattrocento Sans"/>
                <a:ea typeface="Quattrocento Sans"/>
                <a:cs typeface="Quattrocento Sans"/>
                <a:sym typeface="Quattrocento Sans"/>
              </a:rPr>
              <a:t>underfitting</a:t>
            </a:r>
            <a:r>
              <a:rPr lang="en-US">
                <a:solidFill>
                  <a:srgbClr val="1B1B1B"/>
                </a:solidFill>
                <a:latin typeface="Quattrocento Sans"/>
                <a:ea typeface="Quattrocento Sans"/>
                <a:cs typeface="Quattrocento Sans"/>
                <a:sym typeface="Quattrocento Sans"/>
              </a:rPr>
              <a:t> hay là hiện tượng </a:t>
            </a:r>
            <a:r>
              <a:rPr b="1" lang="en-US">
                <a:solidFill>
                  <a:srgbClr val="1B1B1B"/>
                </a:solidFill>
                <a:latin typeface="Quattrocento Sans"/>
                <a:ea typeface="Quattrocento Sans"/>
                <a:cs typeface="Quattrocento Sans"/>
                <a:sym typeface="Quattrocento Sans"/>
              </a:rPr>
              <a:t>học dốt</a:t>
            </a:r>
            <a:r>
              <a:rPr lang="en-US">
                <a:solidFill>
                  <a:srgbClr val="1B1B1B"/>
                </a:solidFill>
                <a:latin typeface="Quattrocento Sans"/>
                <a:ea typeface="Quattrocento Sans"/>
                <a:cs typeface="Quattrocento Sans"/>
                <a:sym typeface="Quattrocento Sans"/>
              </a:rPr>
              <a:t> - thuật toán đều đạt kết quả kém trên tập huấn luyện và tập kiểm tra.</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515" name="Google Shape;515;p1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516" name="Google Shape;516;p19: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7" name="Google Shape;517;p19: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Đường ngang hiển thị đa thức bậc 0 (tức là hằng số). Nó </a:t>
            </a:r>
            <a:r>
              <a:rPr lang="en-US">
                <a:solidFill>
                  <a:srgbClr val="000000"/>
                </a:solidFill>
                <a:latin typeface="Calibri"/>
                <a:ea typeface="Calibri"/>
                <a:cs typeface="Calibri"/>
                <a:sym typeface="Calibri"/>
              </a:rPr>
              <a:t>underfits</a:t>
            </a:r>
            <a:r>
              <a:rPr lang="en-US">
                <a:solidFill>
                  <a:srgbClr val="000000"/>
                </a:solidFill>
                <a:latin typeface="Quattrocento Sans"/>
                <a:ea typeface="Quattrocento Sans"/>
                <a:cs typeface="Quattrocento Sans"/>
                <a:sym typeface="Quattrocento Sans"/>
              </a:rPr>
              <a:t> cho dữ liệu đào tạo. Đa thức bậc 9 (tức là 10 tham số) </a:t>
            </a:r>
            <a:r>
              <a:rPr lang="en-US">
                <a:solidFill>
                  <a:srgbClr val="000000"/>
                </a:solidFill>
                <a:latin typeface="Calibri"/>
                <a:ea typeface="Calibri"/>
                <a:cs typeface="Calibri"/>
                <a:sym typeface="Calibri"/>
              </a:rPr>
              <a:t>overfits</a:t>
            </a:r>
            <a:r>
              <a:rPr lang="en-US">
                <a:solidFill>
                  <a:srgbClr val="000000"/>
                </a:solidFill>
                <a:latin typeface="Quattrocento Sans"/>
                <a:ea typeface="Quattrocento Sans"/>
                <a:cs typeface="Quattrocento Sans"/>
                <a:sym typeface="Quattrocento Sans"/>
              </a:rPr>
              <a:t> đi qua mọi điểm dữ liệu huấn luyện một cách chính xác, nhưng nó rất phù hợp; nếu chúng tôi chọn thêm một vài điểm dữ liệu, thì rất có thể sẽ bỏ sót chúng rất nhiều. Và dòng độ 1 tạo ra một sự cân bằng tốt đẹp (</a:t>
            </a:r>
            <a:r>
              <a:rPr lang="en-US">
                <a:solidFill>
                  <a:srgbClr val="000000"/>
                </a:solidFill>
                <a:latin typeface="Calibri"/>
                <a:ea typeface="Calibri"/>
                <a:cs typeface="Calibri"/>
                <a:sym typeface="Calibri"/>
              </a:rPr>
              <a:t>nice balance)</a:t>
            </a:r>
            <a:r>
              <a:rPr lang="en-US">
                <a:solidFill>
                  <a:srgbClr val="000000"/>
                </a:solidFill>
                <a:latin typeface="Quattrocento Sans"/>
                <a:ea typeface="Quattrocento Sans"/>
                <a:cs typeface="Quattrocento Sans"/>
                <a:sym typeface="Quattrocento Sans"/>
              </a:rPr>
              <a:t>; nó khá gần với mọi điểm và — nếu những dữ liệu này mang tính đại diện — thì đường này cũng có thể gần với các điểm dữ liệu mới.</a:t>
            </a:r>
            <a:endParaRPr/>
          </a:p>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 Rõ ràng, các mô hình quá phức tạp dẫn đến </a:t>
            </a:r>
            <a:r>
              <a:rPr lang="en-US">
                <a:solidFill>
                  <a:srgbClr val="000000"/>
                </a:solidFill>
                <a:latin typeface="Calibri"/>
                <a:ea typeface="Calibri"/>
                <a:cs typeface="Calibri"/>
                <a:sym typeface="Calibri"/>
              </a:rPr>
              <a:t>overfitting</a:t>
            </a:r>
            <a:r>
              <a:rPr lang="en-US">
                <a:solidFill>
                  <a:srgbClr val="000000"/>
                </a:solidFill>
                <a:latin typeface="Quattrocento Sans"/>
                <a:ea typeface="Quattrocento Sans"/>
                <a:cs typeface="Quattrocento Sans"/>
                <a:sym typeface="Quattrocento Sans"/>
              </a:rPr>
              <a:t> và không khái quát hóa tốt ngoài dữ liệu mà chúng được đào tạo. Vậy làm cách nào để đảm bảo các mô hình của chúng tôi không quá phức tạp?</a:t>
            </a:r>
            <a:endParaRPr/>
          </a:p>
          <a:p>
            <a:pPr indent="0" lvl="0" marL="0" rtl="0" algn="l">
              <a:spcBef>
                <a:spcPts val="0"/>
              </a:spcBef>
              <a:spcAft>
                <a:spcPts val="0"/>
              </a:spcAft>
              <a:buSzPts val="1800"/>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315" name="Google Shape;315;p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316" name="Google Shape;316;p2: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p2: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527" name="Google Shape;527;p2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528" name="Google Shape;528;p20: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9" name="Google Shape;529;p20: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 Cách tiếp cận cơ bản nhất liên quan đến việc sử dụng các dữ liệu khác nhau để đào tạo mô hình và kiểm tra mô hình. Cách đơn giản nhất để làm điều này là chia nhỏ tập dữ liệu, để (ví dụ) hai phần ba tập dữ liệu được sử dụng để đào tạo mô hình, sau đó chúng tôi đo lường hiệu suất của mô hình trên một phần ba còn lại:</a:t>
            </a:r>
            <a:endParaRPr>
              <a:latin typeface="Calibri"/>
              <a:ea typeface="Calibri"/>
              <a:cs typeface="Calibri"/>
              <a:sym typeface="Calibri"/>
            </a:endParaRPr>
          </a:p>
          <a:p>
            <a:pPr indent="0" lvl="0" marL="0" rtl="0" algn="l">
              <a:spcBef>
                <a:spcPts val="0"/>
              </a:spcBef>
              <a:spcAft>
                <a:spcPts val="0"/>
              </a:spcAft>
              <a:buSzPts val="1800"/>
              <a:buNone/>
            </a:pPr>
            <a:r>
              <a:t/>
            </a:r>
            <a:endParaRPr>
              <a:latin typeface="Calibri"/>
              <a:ea typeface="Calibri"/>
              <a:cs typeface="Calibri"/>
              <a:sym typeface="Calibri"/>
            </a:endParaRPr>
          </a:p>
          <a:p>
            <a:pPr indent="0" lvl="0" marL="0" rtl="0" algn="l">
              <a:spcBef>
                <a:spcPts val="0"/>
              </a:spcBef>
              <a:spcAft>
                <a:spcPts val="0"/>
              </a:spcAft>
              <a:buClr>
                <a:srgbClr val="000000"/>
              </a:buClr>
              <a:buSzPts val="1800"/>
              <a:buFont typeface="Quattrocento Sans"/>
              <a:buNone/>
            </a:pPr>
            <a:r>
              <a:rPr lang="en-US" sz="1800">
                <a:solidFill>
                  <a:srgbClr val="000000"/>
                </a:solidFill>
                <a:latin typeface="Quattrocento Sans"/>
                <a:ea typeface="Quattrocento Sans"/>
                <a:cs typeface="Quattrocento Sans"/>
                <a:sym typeface="Quattrocento Sans"/>
              </a:rPr>
              <a:t>Nếu mô hình </a:t>
            </a:r>
            <a:r>
              <a:rPr lang="en-US" sz="1800">
                <a:solidFill>
                  <a:srgbClr val="000000"/>
                </a:solidFill>
                <a:latin typeface="Calibri"/>
                <a:ea typeface="Calibri"/>
                <a:cs typeface="Calibri"/>
                <a:sym typeface="Calibri"/>
              </a:rPr>
              <a:t>overfit </a:t>
            </a:r>
            <a:r>
              <a:rPr lang="en-US" sz="1800">
                <a:solidFill>
                  <a:srgbClr val="000000"/>
                </a:solidFill>
                <a:latin typeface="Quattrocento Sans"/>
                <a:ea typeface="Quattrocento Sans"/>
                <a:cs typeface="Quattrocento Sans"/>
                <a:sym typeface="Quattrocento Sans"/>
              </a:rPr>
              <a:t>với dữ liệu đào tạo, thì hy vọng nó sẽ hoạt động thực sự kém trên dữ liệu thử nghiệm (hoàn toàn riêng biệt). Nói cách khác, nếu nó hoạt động tốt trên dữ liệu thử nghiệm, thì bạn có thể tự tin hơn rằng nó </a:t>
            </a:r>
            <a:r>
              <a:rPr lang="en-US" sz="1800">
                <a:solidFill>
                  <a:srgbClr val="000000"/>
                </a:solidFill>
                <a:latin typeface="Calibri"/>
                <a:ea typeface="Calibri"/>
                <a:cs typeface="Calibri"/>
                <a:sym typeface="Calibri"/>
              </a:rPr>
              <a:t>fitting rather than overfitting</a:t>
            </a:r>
            <a:r>
              <a:rPr lang="en-US" sz="1800">
                <a:solidFill>
                  <a:srgbClr val="000000"/>
                </a:solidFill>
                <a:latin typeface="Quattrocento Sans"/>
                <a:ea typeface="Quattrocento Sans"/>
                <a:cs typeface="Quattrocento Sans"/>
                <a:sym typeface="Quattrocento Sans"/>
              </a:rPr>
              <a:t>.</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539" name="Google Shape;539;p2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540" name="Google Shape;540;p21: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1" name="Google Shape;541;p21: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Một vấn đề lớn hơn là nếu bạn sử dụng </a:t>
            </a:r>
            <a:r>
              <a:rPr lang="en-US">
                <a:solidFill>
                  <a:srgbClr val="000000"/>
                </a:solidFill>
                <a:latin typeface="Calibri"/>
                <a:ea typeface="Calibri"/>
                <a:cs typeface="Calibri"/>
                <a:sym typeface="Calibri"/>
              </a:rPr>
              <a:t>test/train split</a:t>
            </a:r>
            <a:r>
              <a:rPr lang="en-US">
                <a:solidFill>
                  <a:srgbClr val="000000"/>
                </a:solidFill>
                <a:latin typeface="Quattrocento Sans"/>
                <a:ea typeface="Quattrocento Sans"/>
                <a:cs typeface="Quattrocento Sans"/>
                <a:sym typeface="Quattrocento Sans"/>
              </a:rPr>
              <a:t> không chỉ để đánh giá một mô hình mà còn để lựa chọn trong số nhiều mô hình. Trong trường hợp đó, mặc dù mỗi mô hình riêng lẻ có thể không quá phù hợp, nhưng “việc chọn một mô hình hoạt động tốt nhất trên tập thử nghiệm” là một quá trình đào tạo tổng hợp để làm cho tập thử nghiệm hoạt động như một tập huấn luyện thứ hai. (Tất nhiên mô hình hoạt động tốt nhất trên tập thử nghiệm sẽ hoạt động tốt trên tập thử nghiệm.)</a:t>
            </a:r>
            <a:endParaRPr>
              <a:latin typeface="Calibri"/>
              <a:ea typeface="Calibri"/>
              <a:cs typeface="Calibri"/>
              <a:sym typeface="Calibri"/>
            </a:endParaRPr>
          </a:p>
          <a:p>
            <a:pPr indent="0" lvl="0" marL="0" rtl="0" algn="l">
              <a:lnSpc>
                <a:spcPct val="115000"/>
              </a:lnSpc>
              <a:spcBef>
                <a:spcPts val="100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 Trong tình huống như vậy, bạn nên chia dữ liệu thành ba phần: tập huấn luyện để xây dựng mô hình, tập xác nhận để lựa chọn trong số các mô hình được đào tạo và một bộ thử nghiệm để đánh giá mô hình cuối cùng.</a:t>
            </a:r>
            <a:endParaRPr>
              <a:latin typeface="Calibri"/>
              <a:ea typeface="Calibri"/>
              <a:cs typeface="Calibri"/>
              <a:sym typeface="Calibri"/>
            </a:endParaRPr>
          </a:p>
          <a:p>
            <a:pPr indent="0" lvl="0" marL="0" rtl="0" algn="l">
              <a:spcBef>
                <a:spcPts val="100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551" name="Google Shape;551;p2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552" name="Google Shape;552;p22: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 name="Google Shape;553;p22: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562" name="Google Shape;562;p2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563" name="Google Shape;563;p23: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4" name="Google Shape;564;p23: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574" name="Google Shape;574;p2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575" name="Google Shape;575;p24: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6" name="Google Shape;576;p24: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585" name="Google Shape;585;p2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586" name="Google Shape;586;p25: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7" name="Google Shape;587;p25: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 Một cách khác để suy nghĩ về vấn đề overfitting là sự cân bằng giữa độ lệch và phương sai. Cả hai đều là các thước đo về những gì sẽ xảy ra nếu bạn phải đào tạo lại mô hình của mình nhiều lần trên các tập dữ liệu đào tạo khác nhau (từ cùng một tập hợp lớn hơn).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596" name="Google Shape;596;p2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597" name="Google Shape;597;p26: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8" name="Google Shape;598;p26: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 Ví dụ: mô hình độ 0 trong “Overfitting và Underfitting” sẽ mắc rất nhiều lỗi đối với bất kỳ tập huấn luyện nào (được rút ra từ cùng một quần thể), có nghĩa là nó có độ chệch cao(</a:t>
            </a:r>
            <a:r>
              <a:rPr lang="en-US">
                <a:solidFill>
                  <a:srgbClr val="000000"/>
                </a:solidFill>
                <a:latin typeface="Calibri"/>
                <a:ea typeface="Calibri"/>
                <a:cs typeface="Calibri"/>
                <a:sym typeface="Calibri"/>
              </a:rPr>
              <a:t>a high bias</a:t>
            </a:r>
            <a:r>
              <a:rPr lang="en-US">
                <a:solidFill>
                  <a:srgbClr val="000000"/>
                </a:solidFill>
                <a:latin typeface="Quattrocento Sans"/>
                <a:ea typeface="Quattrocento Sans"/>
                <a:cs typeface="Quattrocento Sans"/>
                <a:sym typeface="Quattrocento Sans"/>
              </a:rPr>
              <a:t>). Tuy nhiên, hai tập huấn luyện được chọn ngẫu nhiên bất kỳ sẽ cho các mô hình khá giống nhau (vì hai tập huấn luyện được chọn ngẫu nhiên bất kỳ phải có giá trị trung bình khá giống nhau). Vì vậy, chúng tôi nói rằng nó có một phương sai thấp. </a:t>
            </a:r>
            <a:r>
              <a:rPr lang="en-US">
                <a:solidFill>
                  <a:srgbClr val="000000"/>
                </a:solidFill>
                <a:latin typeface="Calibri"/>
                <a:ea typeface="Calibri"/>
                <a:cs typeface="Calibri"/>
                <a:sym typeface="Calibri"/>
              </a:rPr>
              <a:t>low variance. High bias</a:t>
            </a:r>
            <a:r>
              <a:rPr lang="en-US">
                <a:latin typeface="Arial"/>
                <a:ea typeface="Arial"/>
                <a:cs typeface="Arial"/>
                <a:sym typeface="Arial"/>
              </a:rPr>
              <a:t> </a:t>
            </a:r>
            <a:r>
              <a:rPr lang="en-US">
                <a:solidFill>
                  <a:srgbClr val="000000"/>
                </a:solidFill>
                <a:latin typeface="Calibri"/>
                <a:ea typeface="Calibri"/>
                <a:cs typeface="Calibri"/>
                <a:sym typeface="Calibri"/>
              </a:rPr>
              <a:t>and low variance</a:t>
            </a:r>
            <a:r>
              <a:rPr lang="en-US">
                <a:solidFill>
                  <a:srgbClr val="000000"/>
                </a:solidFill>
                <a:latin typeface="Quattrocento Sans"/>
                <a:ea typeface="Quattrocento Sans"/>
                <a:cs typeface="Quattrocento Sans"/>
                <a:sym typeface="Quattrocento Sans"/>
              </a:rPr>
              <a:t> thường tương ứng với việc </a:t>
            </a:r>
            <a:r>
              <a:rPr lang="en-US">
                <a:solidFill>
                  <a:srgbClr val="000000"/>
                </a:solidFill>
                <a:latin typeface="Calibri"/>
                <a:ea typeface="Calibri"/>
                <a:cs typeface="Calibri"/>
                <a:sym typeface="Calibri"/>
              </a:rPr>
              <a:t>underfitting.</a:t>
            </a:r>
            <a:endParaRPr>
              <a:latin typeface="Calibri"/>
              <a:ea typeface="Calibri"/>
              <a:cs typeface="Calibri"/>
              <a:sym typeface="Calibri"/>
            </a:endParaRPr>
          </a:p>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Mặt khác, mô hình độ 9 hoàn toàn phù hợp với bộ đào tạo. Nó có độ chệch rất thấp nhưng phương sai rất cao (vì hai bộ huấn luyện bất kỳ có thể sẽ làm phát sinh các mô hình rất khác nhau). Điều này tương ứng với việc </a:t>
            </a:r>
            <a:r>
              <a:rPr lang="en-US">
                <a:solidFill>
                  <a:srgbClr val="000000"/>
                </a:solidFill>
                <a:latin typeface="Calibri"/>
                <a:ea typeface="Calibri"/>
                <a:cs typeface="Calibri"/>
                <a:sym typeface="Calibri"/>
              </a:rPr>
              <a:t>overfitting </a:t>
            </a:r>
            <a:r>
              <a:rPr lang="en-US">
                <a:solidFill>
                  <a:srgbClr val="000000"/>
                </a:solidFill>
                <a:latin typeface="Quattrocento Sans"/>
                <a:ea typeface="Quattrocento Sans"/>
                <a:cs typeface="Quattrocento Sans"/>
                <a:sym typeface="Quattrocento Sans"/>
              </a:rPr>
              <a:t>.</a:t>
            </a:r>
            <a:endParaRPr>
              <a:latin typeface="Calibri"/>
              <a:ea typeface="Calibri"/>
              <a:cs typeface="Calibri"/>
              <a:sym typeface="Calibri"/>
            </a:endParaRPr>
          </a:p>
          <a:p>
            <a:pPr indent="0" lvl="0" marL="0" rtl="0" algn="l">
              <a:spcBef>
                <a:spcPts val="0"/>
              </a:spcBef>
              <a:spcAft>
                <a:spcPts val="0"/>
              </a:spcAft>
              <a:buClr>
                <a:srgbClr val="000000"/>
              </a:buClr>
              <a:buSzPts val="1800"/>
              <a:buFont typeface="Quattrocento Sans"/>
              <a:buNone/>
            </a:pPr>
            <a:r>
              <a:rPr lang="en-US" sz="1800">
                <a:solidFill>
                  <a:srgbClr val="000000"/>
                </a:solidFill>
                <a:latin typeface="Quattrocento Sans"/>
                <a:ea typeface="Quattrocento Sans"/>
                <a:cs typeface="Quattrocento Sans"/>
                <a:sym typeface="Quattrocento Sans"/>
              </a:rPr>
              <a:t> Suy nghĩ về các vấn đề của mô hình theo cách này có thể giúp bạn tìm ra những việc cần làm khi mô hình của bạn hoạt động không tốt. Nếu mô hình của bạn có độ chệch cao (có nghĩa là nó hoạt động kém ngay cả trên dữ liệu đào tạo của bạn), một điều cần thử là thêm nhiều tính năng hơn. Đi từ mô hình độ 0 trong “Overfitting và Underfitting” sang mô hình cấp độ 1 là một cải tiến lớn. Nếu mô hình của bạn có phương sai cao, bạn có thể loại bỏ các tính năng tương tự. Nhưng một giải pháp khác là lấy thêm dữ liệu (nếu bạn có thể). </a:t>
            </a:r>
            <a:endParaRPr sz="1800">
              <a:latin typeface="Calibri"/>
              <a:ea typeface="Calibri"/>
              <a:cs typeface="Calibri"/>
              <a:sym typeface="Calibri"/>
            </a:endParaRPr>
          </a:p>
          <a:p>
            <a:pPr indent="0" lvl="0" marL="0" rtl="0" algn="l">
              <a:spcBef>
                <a:spcPts val="0"/>
              </a:spcBef>
              <a:spcAft>
                <a:spcPts val="0"/>
              </a:spcAft>
              <a:buSzPts val="1800"/>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607" name="Google Shape;607;p2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608" name="Google Shape;608;p27: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9" name="Google Shape;609;p27: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Suy nghĩ về các vấn đề của mô hình theo cách này có thể giúp bạn tìm ra những việc cần làm khi mô hình của bạn hoạt động không tốt. Nếu mô hình của bạn có độ chệch cao (có nghĩa là nó hoạt động kém ngay cả trên dữ liệu đào tạo của bạn), một điều cần thử là thêm nhiều tính năng hơn. Đi từ mô hình độ 0 trong “Overfitting và Underfitting” sang mô hình cấp độ 1 là một cải tiến lớn. Nếu mô hình của bạn có phương sai cao, bạn có thể loại bỏ các tính năng tương tự. Nhưng một giải pháp khác là lấy thêm dữ liệu (nếu bạn có thể). </a:t>
            </a:r>
            <a:endParaRPr>
              <a:latin typeface="Calibri"/>
              <a:ea typeface="Calibri"/>
              <a:cs typeface="Calibri"/>
              <a:sym typeface="Calibri"/>
            </a:endParaRPr>
          </a:p>
          <a:p>
            <a:pPr indent="0" lvl="0" marL="0" rtl="0" algn="l">
              <a:lnSpc>
                <a:spcPct val="115000"/>
              </a:lnSpc>
              <a:spcBef>
                <a:spcPts val="100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Trong Hình 11-2, chúng ta lắp một đa thức bậc 9 vào các mẫu có kích thước khác nhau. Mô hình phù hợp dựa trên 10 dữ liệu điểm ở khắp nơi, như chúng ta đã thấy trước đây. Thay vào đó, nếu chúng tôi đào tạo trên 100 điểm dữ liệu, thì việc </a:t>
            </a:r>
            <a:r>
              <a:rPr lang="en-US">
                <a:solidFill>
                  <a:srgbClr val="000000"/>
                </a:solidFill>
                <a:latin typeface="Calibri"/>
                <a:ea typeface="Calibri"/>
                <a:cs typeface="Calibri"/>
                <a:sym typeface="Calibri"/>
              </a:rPr>
              <a:t>overfitting</a:t>
            </a:r>
            <a:r>
              <a:rPr lang="en-US">
                <a:solidFill>
                  <a:srgbClr val="000000"/>
                </a:solidFill>
                <a:latin typeface="Quattrocento Sans"/>
                <a:ea typeface="Quattrocento Sans"/>
                <a:cs typeface="Quattrocento Sans"/>
                <a:sym typeface="Quattrocento Sans"/>
              </a:rPr>
              <a:t> sẽ ít hơn nhiều. Và mô hình được đào tạo từ 1.000 điểm dữ liệu trông rất giống với mô hình cấp độ 1. Giữ độ phức tạp của mô hình không đổi, bạn càng có nhiều dữ liệu, càng khó </a:t>
            </a:r>
            <a:r>
              <a:rPr lang="en-US">
                <a:solidFill>
                  <a:srgbClr val="000000"/>
                </a:solidFill>
                <a:latin typeface="Calibri"/>
                <a:ea typeface="Calibri"/>
                <a:cs typeface="Calibri"/>
                <a:sym typeface="Calibri"/>
              </a:rPr>
              <a:t>overfitting </a:t>
            </a:r>
            <a:r>
              <a:rPr lang="en-US">
                <a:solidFill>
                  <a:srgbClr val="000000"/>
                </a:solidFill>
                <a:latin typeface="Quattrocento Sans"/>
                <a:ea typeface="Quattrocento Sans"/>
                <a:cs typeface="Quattrocento Sans"/>
                <a:sym typeface="Quattrocento Sans"/>
              </a:rPr>
              <a:t>. Mặt khác, nhiều dữ liệu hơn sẽ không giúp giải quyết vấn đề </a:t>
            </a:r>
            <a:r>
              <a:rPr b="1" lang="en-US">
                <a:solidFill>
                  <a:srgbClr val="000000"/>
                </a:solidFill>
                <a:latin typeface="Calibri"/>
                <a:ea typeface="Calibri"/>
                <a:cs typeface="Calibri"/>
                <a:sym typeface="Calibri"/>
              </a:rPr>
              <a:t>bias</a:t>
            </a:r>
            <a:r>
              <a:rPr lang="en-US">
                <a:solidFill>
                  <a:srgbClr val="000000"/>
                </a:solidFill>
                <a:latin typeface="Calibri"/>
                <a:ea typeface="Calibri"/>
                <a:cs typeface="Calibri"/>
                <a:sym typeface="Calibri"/>
              </a:rPr>
              <a:t> </a:t>
            </a:r>
            <a:r>
              <a:rPr lang="en-US">
                <a:solidFill>
                  <a:srgbClr val="000000"/>
                </a:solidFill>
                <a:latin typeface="Quattrocento Sans"/>
                <a:ea typeface="Quattrocento Sans"/>
                <a:cs typeface="Quattrocento Sans"/>
                <a:sym typeface="Quattrocento Sans"/>
              </a:rPr>
              <a:t>. Nếu mô hình của bạn không sử dụng đủ các tính năng để nắm bắt các quy định trong dữ liệu, thì việc ném thêm dữ liệu vào sẽ không giúp ích được gì.</a:t>
            </a:r>
            <a:endParaRPr>
              <a:latin typeface="Calibri"/>
              <a:ea typeface="Calibri"/>
              <a:cs typeface="Calibri"/>
              <a:sym typeface="Calibri"/>
            </a:endParaRPr>
          </a:p>
          <a:p>
            <a:pPr indent="0" lvl="0" marL="0" rtl="0" algn="l">
              <a:spcBef>
                <a:spcPts val="100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618" name="Google Shape;618;p2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619" name="Google Shape;619;p28: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0" name="Google Shape;620;p28: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Một loại dữ liệu phi số phổ biến là dữ liệu phân loại. Ví dụ: hãy tưởng tượng bạn đang khám phá một số dữ liệu về giá nhà ở và cùng với các tính năng số như “giá” và “phòng”, bạn cũng có thông tin về “vùng lân cận”. Ví dụ: dữ liệu của bạn có thể trông giống như sau:</a:t>
            </a:r>
            <a:endParaRPr>
              <a:latin typeface="Calibri"/>
              <a:ea typeface="Calibri"/>
              <a:cs typeface="Calibri"/>
              <a:sym typeface="Calibri"/>
            </a:endParaRPr>
          </a:p>
          <a:p>
            <a:pPr indent="0" lvl="0" marL="0" rtl="0" algn="l">
              <a:lnSpc>
                <a:spcPct val="115000"/>
              </a:lnSpc>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Bạn có thể bị cám dỗ để mã hóa dữ liệu này bằng một ánh xạ số đơn giản:</a:t>
            </a:r>
            <a:endParaRPr>
              <a:latin typeface="Calibri"/>
              <a:ea typeface="Calibri"/>
              <a:cs typeface="Calibri"/>
              <a:sym typeface="Calibri"/>
            </a:endParaRPr>
          </a:p>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Hóa ra đây không phải là một cách tiếp cận hữu ích trong Scikit-Learn: các mô hình của gói tạo ra giả định cơ bản rằng các đặc trưng số phản ánh các đại lượng đại số. Vì vậy, một ánh xạ như vậy sẽ ngụ ý, chẳng hạn, rằng Queen Anne &lt;Fre‐ mont &lt;Wallingford, hoặc thậm chí Wallingford - Queen Anne = Fremont, mà (nói đùa về nhân khẩu học thích hợp sang một bên) không có nhiều ý nghĩa.</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630" name="Google Shape;630;p2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631" name="Google Shape;631;p29: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2" name="Google Shape;632;p29: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Trong trường hợp này, một kỹ thuật đã được chứng minh là sử dụng mã hóa one hot, tạo hiệu quả các cột bổ sung cho biết sự hiện diện hoặc vắng mặt của một danh mục có giá trị tương ứng là 1 hoặc 0. Khi dữ liệu của bạn xuất hiện dưới dạng danh sách từ điển, Scikit-Learn’s DictVector izer sẽ thực hiện việc này giúp bạn:</a:t>
            </a:r>
            <a:endParaRPr>
              <a:latin typeface="Calibri"/>
              <a:ea typeface="Calibri"/>
              <a:cs typeface="Calibri"/>
              <a:sym typeface="Calibri"/>
            </a:endParaRPr>
          </a:p>
          <a:p>
            <a:pPr indent="0" lvl="0" marL="0" rtl="0" algn="l">
              <a:spcBef>
                <a:spcPts val="0"/>
              </a:spcBef>
              <a:spcAft>
                <a:spcPts val="0"/>
              </a:spcAft>
              <a:buSzPts val="1800"/>
              <a:buNone/>
            </a:pPr>
            <a:r>
              <a:t/>
            </a:r>
            <a:endParaRPr/>
          </a:p>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Lưu ý rằng cột vùng lân cận đã được mở rộng thành ba cột riêng biệt, đại diện cho ba nhãn vùng lân cận và mỗi hàng có 1 trong cột được liên kết với vùng lân cận của nó. Do đó, với các tính năng phân loại này được mã hóa, bạn có thể tiến hành như bình thường với việc lắp mô hình Scikit-Learn.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325" name="Google Shape;325;p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326" name="Google Shape;326;p3: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3: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3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643" name="Google Shape;643;p3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644" name="Google Shape;644;p30: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5" name="Google Shape;645;p30: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Để xem ý nghĩa của từng cột, bạn có thể kiểm tra tên của đối tượng địa lý:</a:t>
            </a:r>
            <a:endParaRPr>
              <a:latin typeface="Calibri"/>
              <a:ea typeface="Calibri"/>
              <a:cs typeface="Calibri"/>
              <a:sym typeface="Calibri"/>
            </a:endParaRPr>
          </a:p>
          <a:p>
            <a:pPr indent="0" lvl="0" marL="0" rtl="0" algn="l">
              <a:lnSpc>
                <a:spcPct val="115000"/>
              </a:lnSpc>
              <a:spcBef>
                <a:spcPts val="0"/>
              </a:spcBef>
              <a:spcAft>
                <a:spcPts val="0"/>
              </a:spcAft>
              <a:buSzPts val="1800"/>
              <a:buNone/>
            </a:pPr>
            <a:r>
              <a:rPr lang="en-US"/>
              <a:t> </a:t>
            </a:r>
            <a:endParaRPr>
              <a:latin typeface="Calibri"/>
              <a:ea typeface="Calibri"/>
              <a:cs typeface="Calibri"/>
              <a:sym typeface="Calibri"/>
            </a:endParaRPr>
          </a:p>
          <a:p>
            <a:pPr indent="0" lvl="0" marL="0" rtl="0" algn="l">
              <a:lnSpc>
                <a:spcPct val="115000"/>
              </a:lnSpc>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Có một nhược điểm rõ ràng của cách tiếp cận này: nếu danh mục của bạn có nhiều giá trị khả dĩ, điều này có thể làm tăng kích thước tập dữ liệu của bạn lên rất nhiều. Tuy nhiên, vì dữ liệu enco‐ dec chứa hầu hết các số không, đầu ra thưa thớt có thể là một giải pháp rất hiệu quả:</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655" name="Google Shape;655;p3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656" name="Google Shape;656;p31: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7" name="Google Shape;657;p31: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Nhiều (mặc dù chưa phải là tất cả) công cụ ước lượng Scikit-Learn chấp nhận các đầu vào thưa thớt như vậy khi lắp và đánh giá các mô hình. sklearn.preprocessing.OneHotEncoder và sklearn.feature_extraction.FeatureHasher là hai công cụ bổ sung mà Scikit- Learn bao gồm để hỗ trợ loại mã hóa này</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3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668" name="Google Shape;668;p3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669" name="Google Shape;669;p32: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0" name="Google Shape;670;p32: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Một nhu cầu phổ biến khác trong kỹ thuật trích xuất đ trưng là chuyển đổi văn bản thành một tập hợp các giá trị số đại diện. Ví dụ: hầu hết việc khai thác tự động dữ liệu mạng xã hội dựa vào một số dạng mã hóa văn bản dưới dạng số. Một trong những phương pháp mã hóa dữ liệu đơn giản nhất là đếm từ: bạn lấy từng đoạn văn bản, đếm số lần xuất hiện của từng từ trong đó và đặt kết quả vào bảng.</a:t>
            </a:r>
            <a:endParaRPr/>
          </a:p>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 Để vector hóa dữ liệu này dựa trên số lượng từ, chúng tôi có thể tạo một cột đại diện cho từ "vấn đề", từ "điều ác", từ "đường chân trời", v.v. Mặc dù có thể thực hiện việc này bằng tay, nhưng bạn có thể tránh được sự tẻ nhạt bằng cách sử dụng bộ đếm của Scikit-Learn's CountVectorizer:</a:t>
            </a:r>
            <a:endParaRPr/>
          </a:p>
          <a:p>
            <a:pPr indent="0" lvl="0" marL="0" rtl="0" algn="l">
              <a:spcBef>
                <a:spcPts val="0"/>
              </a:spcBef>
              <a:spcAft>
                <a:spcPts val="0"/>
              </a:spcAft>
              <a:buSzPts val="1800"/>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3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682" name="Google Shape;682;p3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683" name="Google Shape;683;p33: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4" name="Google Shape;684;p33: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Kết quả là một ma trận thưa thớt ghi lại số lần mỗi từ xuất hiện; việc kiểm tra sẽ dễ dàng hơn nếu chúng tôi chuyển đổi dữ liệu này thành DataFrame với các cột được gắn nhãn:</a:t>
            </a:r>
            <a:endParaRPr/>
          </a:p>
          <a:p>
            <a:pPr indent="0" lvl="0" marL="0" rtl="0" algn="l">
              <a:spcBef>
                <a:spcPts val="0"/>
              </a:spcBef>
              <a:spcAft>
                <a:spcPts val="0"/>
              </a:spcAft>
              <a:buSzPts val="1800"/>
              <a:buNone/>
            </a:pPr>
            <a:r>
              <a:t/>
            </a:r>
            <a:endParaRPr>
              <a:latin typeface="Calibri"/>
              <a:ea typeface="Calibri"/>
              <a:cs typeface="Calibri"/>
              <a:sym typeface="Calibri"/>
            </a:endParaRPr>
          </a:p>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Tuy nhiên, có một số vấn đề với cách tiếp cận này: số lượng từ thô dẫn đến các tính năng đặt quá nhiều trọng lượng vào các từ xuất hiện rất thường xuyên và điều này có thể không tối ưu trong một số thuật toán phân loại.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3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694" name="Google Shape;694;p3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695" name="Google Shape;695;p34: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6" name="Google Shape;696;p34: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Một cách tiếp cận để khắc phục điều này được gọi là tần suất tài liệu nghịch đảo tần số thuật ngữ (TF – IDF), trọng số của số lượng từ bằng thước đo tần suất chúng xuất hiện trong tài liệu. Cú pháp để tính toán các tính năng này tương tự như ví dụ trước:</a:t>
            </a:r>
            <a:endParaRPr>
              <a:latin typeface="Calibri"/>
              <a:ea typeface="Calibri"/>
              <a:cs typeface="Calibri"/>
              <a:sym typeface="Calibri"/>
            </a:endParaRPr>
          </a:p>
          <a:p>
            <a:pPr indent="0" lvl="0" marL="0" rtl="0" algn="l">
              <a:spcBef>
                <a:spcPts val="0"/>
              </a:spcBef>
              <a:spcAft>
                <a:spcPts val="0"/>
              </a:spcAft>
              <a:buSzPts val="1800"/>
              <a:buNone/>
            </a:pPr>
            <a:r>
              <a:t/>
            </a:r>
            <a:endParaRPr>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Để biết ví dụ về việc sử dụng TF-IDF trong một bài toán phân loại, hãy xem Trong Độ sâu: Phân loại Naive Bayes.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3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707" name="Google Shape;707;p3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708" name="Google Shape;708;p35: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9" name="Google Shape;709;p35: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719" name="Google Shape;719;p3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720" name="Google Shape;720;p36: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1" name="Google Shape;721;p36: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F2149"/>
              </a:buClr>
              <a:buSzPts val="1800"/>
              <a:buFont typeface="Helvetica Neue"/>
              <a:buNone/>
            </a:pPr>
            <a:r>
              <a:rPr lang="en-US">
                <a:solidFill>
                  <a:srgbClr val="0F2149"/>
                </a:solidFill>
                <a:latin typeface="Helvetica Neue"/>
                <a:ea typeface="Helvetica Neue"/>
                <a:cs typeface="Helvetica Neue"/>
                <a:sym typeface="Helvetica Neue"/>
              </a:rPr>
              <a:t>Chúng ta có một hình ảnh của số 8. Hãy quan sát thật kỹ hình ảnh - bạn sẽ nhận thấy rằng nó được tạo thành từ các hộp hình vuông nhỏ. Chúng được gọi là pixel.</a:t>
            </a:r>
            <a:endParaRPr/>
          </a:p>
          <a:p>
            <a:pPr indent="0" lvl="0" marL="0" rtl="0" algn="l">
              <a:spcBef>
                <a:spcPts val="0"/>
              </a:spcBef>
              <a:spcAft>
                <a:spcPts val="0"/>
              </a:spcAft>
              <a:buClr>
                <a:srgbClr val="0F2149"/>
              </a:buClr>
              <a:buSzPts val="1800"/>
              <a:buFont typeface="Helvetica Neue"/>
              <a:buNone/>
            </a:pPr>
            <a:r>
              <a:rPr lang="en-US">
                <a:solidFill>
                  <a:srgbClr val="0F2149"/>
                </a:solidFill>
                <a:latin typeface="Helvetica Neue"/>
                <a:ea typeface="Helvetica Neue"/>
                <a:cs typeface="Helvetica Neue"/>
                <a:sym typeface="Helvetica Neue"/>
              </a:rPr>
              <a:t>Có một cảnh báo, tuy nhiên. Chúng ta nhìn thấy những hình ảnh như chúng vốn có - ở dạng trực quan của chúng. Chúng ta có thể dễ dàng phân biệt các góc cạnh và màu sắc để nhận biết đâu là hình. Mặt khác, máy móc phải vật lộn để làm điều này. Chúng lưu trữ hình ảnh dưới dạng số. Hãy xem hình ảnh bên dưới:</a:t>
            </a:r>
            <a:endParaRPr/>
          </a:p>
          <a:p>
            <a:pPr indent="0" lvl="0" marL="0" rtl="0" algn="l">
              <a:spcBef>
                <a:spcPts val="0"/>
              </a:spcBef>
              <a:spcAft>
                <a:spcPts val="0"/>
              </a:spcAft>
              <a:buSzPts val="1800"/>
              <a:buNone/>
            </a:pPr>
            <a:r>
              <a:t/>
            </a:r>
            <a:endParaRPr/>
          </a:p>
          <a:p>
            <a:pPr indent="0" lvl="0" marL="0" rtl="0" algn="l">
              <a:spcBef>
                <a:spcPts val="0"/>
              </a:spcBef>
              <a:spcAft>
                <a:spcPts val="0"/>
              </a:spcAft>
              <a:buClr>
                <a:srgbClr val="0F2149"/>
              </a:buClr>
              <a:buSzPts val="1800"/>
              <a:buFont typeface="Helvetica Neue"/>
              <a:buNone/>
            </a:pPr>
            <a:r>
              <a:rPr lang="en-US">
                <a:solidFill>
                  <a:srgbClr val="0F2149"/>
                </a:solidFill>
                <a:latin typeface="Helvetica Neue"/>
                <a:ea typeface="Helvetica Neue"/>
                <a:cs typeface="Helvetica Neue"/>
                <a:sym typeface="Helvetica Neue"/>
              </a:rPr>
              <a:t>Máy móc lưu trữ hình ảnh dưới dạng ma trận số. Kích thước của ma trận này phụ thuộc vào số lượng pixel mà chúng ta có trong bất kỳ hình ảnh nhất định nào.</a:t>
            </a:r>
            <a:endParaRPr/>
          </a:p>
          <a:p>
            <a:pPr indent="0" lvl="0" marL="0" rtl="0" algn="l">
              <a:spcBef>
                <a:spcPts val="0"/>
              </a:spcBef>
              <a:spcAft>
                <a:spcPts val="0"/>
              </a:spcAft>
              <a:buSzPts val="1800"/>
              <a:buNone/>
            </a:pPr>
            <a:r>
              <a:t/>
            </a:r>
            <a:endParaRPr>
              <a:solidFill>
                <a:srgbClr val="0F2149"/>
              </a:solidFill>
              <a:latin typeface="Helvetica Neue"/>
              <a:ea typeface="Helvetica Neue"/>
              <a:cs typeface="Helvetica Neue"/>
              <a:sym typeface="Helvetica Neue"/>
            </a:endParaRPr>
          </a:p>
          <a:p>
            <a:pPr indent="0" lvl="0" marL="0" rtl="0" algn="l">
              <a:spcBef>
                <a:spcPts val="0"/>
              </a:spcBef>
              <a:spcAft>
                <a:spcPts val="0"/>
              </a:spcAft>
              <a:buClr>
                <a:srgbClr val="222222"/>
              </a:buClr>
              <a:buSzPts val="1800"/>
              <a:buFont typeface="Lato"/>
              <a:buNone/>
            </a:pPr>
            <a:r>
              <a:rPr b="1" lang="en-US">
                <a:solidFill>
                  <a:srgbClr val="222222"/>
                </a:solidFill>
                <a:latin typeface="Lato"/>
                <a:ea typeface="Lato"/>
                <a:cs typeface="Lato"/>
                <a:sym typeface="Lato"/>
              </a:rPr>
              <a:t>These numbers, or the pixel values, denote the intensity or brightness of the pixel.</a:t>
            </a:r>
            <a:r>
              <a:rPr lang="en-US">
                <a:solidFill>
                  <a:srgbClr val="222222"/>
                </a:solidFill>
                <a:latin typeface="Lato"/>
                <a:ea typeface="Lato"/>
                <a:cs typeface="Lato"/>
                <a:sym typeface="Lato"/>
              </a:rPr>
              <a:t> Smaller numbers (closer to zero) represent black, and larger numbers (closer to 255) denote white. You’ll understand whatever we have learned so far by analyzing the below image.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731" name="Google Shape;731;p3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732" name="Google Shape;732;p37: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3" name="Google Shape;733;p37: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F2149"/>
              </a:buClr>
              <a:buSzPts val="1800"/>
              <a:buFont typeface="Helvetica Neue"/>
              <a:buNone/>
            </a:pPr>
            <a:r>
              <a:rPr lang="en-US">
                <a:solidFill>
                  <a:srgbClr val="0F2149"/>
                </a:solidFill>
                <a:latin typeface="Helvetica Neue"/>
                <a:ea typeface="Helvetica Neue"/>
                <a:cs typeface="Helvetica Neue"/>
                <a:sym typeface="Helvetica Neue"/>
              </a:rPr>
              <a:t>Kích thước của hình ảnh dưới đây là 22 x 16, bạn có thể xác minh bằng cách đếm số pixel: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3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743" name="Google Shape;743;p3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744" name="Google Shape;744;p38: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5" name="Google Shape;745;p38: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Arial"/>
              <a:buNone/>
            </a:pPr>
            <a:r>
              <a:rPr lang="en-US">
                <a:solidFill>
                  <a:srgbClr val="000000"/>
                </a:solidFill>
                <a:latin typeface="Arial"/>
                <a:ea typeface="Arial"/>
                <a:cs typeface="Arial"/>
                <a:sym typeface="Arial"/>
              </a:rPr>
              <a:t>Ví dụ mà chúng ta vừa thảo luận là một hình ảnh đen trắng. Còn những hình ảnh màu (phổ biến hơn nhiều trong thế giới thực) thì sao? Bạn có nghĩ rằng hình ảnh màu cũng được lưu trữ dưới dạng ma trận 2D không? Một hình ảnh có màu thường bao gồm nhiều màu và hầu như tất cả các màu có thể được tạo ra từ ba màu cơ bản - đỏ, xanh lá cây và xanh lam. Do đó, trong trường hợp hình ảnh có màu, có ba Ma trận (hoặc kênh) - Đỏ, Xanh lục và Xanh lam. Mỗi ma trận có các giá trị từ 0-255 đại diện cho cường độ của màu cho pixel đó. Hãy xem hình ảnh dưới đây để hiểu khái niệm này:</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en-US"/>
              <a:t>Chúng tôi có một hình ảnh màu ở bên trái (như con người chúng ta sẽ thấy nó). Ở bên phải, chúng ta có ba ma trận cho ba kênh màu - Đỏ, Xanh lục và Xanh lam. Ba kênh được chồng lên nhau để tạo thành một hình ảnh có màu.</a:t>
            </a:r>
            <a:endParaRPr/>
          </a:p>
          <a:p>
            <a:pPr indent="0" lvl="0" marL="0" rtl="0" algn="l">
              <a:spcBef>
                <a:spcPts val="0"/>
              </a:spcBef>
              <a:spcAft>
                <a:spcPts val="0"/>
              </a:spcAft>
              <a:buSzPts val="1800"/>
              <a:buNone/>
            </a:pPr>
            <a:r>
              <a:rPr lang="en-US"/>
              <a:t>Lưu ý rằng đây không phải là các giá trị pixel ban đầu cho hình ảnh đã cho vì ma trận ban đầu sẽ rất lớn và khó hình dung. Ngoài ra, có nhiều định dạng khác nhau để lưu trữ hình ảnh. RGB là một trong những phổ biến nhất và do đó tôi đã giải quyết nó ở đây. Bạn có thể đọc thêm về các định dạng phổ biến khác tại đây.</a:t>
            </a:r>
            <a:br>
              <a:rPr lang="en-US"/>
            </a:b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3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754" name="Google Shape;754;p3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755" name="Google Shape;755;p39: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6" name="Google Shape;756;p39: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335" name="Google Shape;335;p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336" name="Google Shape;336;p4: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p4: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4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767" name="Google Shape;767;p4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768" name="Google Shape;768;p40: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9" name="Google Shape;769;p40: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Arial"/>
              <a:buNone/>
            </a:pPr>
            <a:r>
              <a:rPr lang="en-US">
                <a:solidFill>
                  <a:srgbClr val="000000"/>
                </a:solidFill>
                <a:latin typeface="Arial"/>
                <a:ea typeface="Arial"/>
                <a:cs typeface="Arial"/>
                <a:sym typeface="Arial"/>
              </a:rPr>
              <a:t>Cách đơn giản nhất để tạo các đối tượng địa lý từ một hình ảnh là sử dụng các giá trị pixel thô này làm các đối tượng địa lý riêng biệt. Hãy xem xét ví dụ tương tự cho hình ảnh của chúng ta ở trên (số ‘8’) - kích thước của hình ảnh là 28 x 28. Bạn có thể đoán số lượng các tính năng cho hình ảnh này? Số lượng các tính năng sẽ giống như số lượng pixel! Do đó, con số đó sẽ là 784. Bây giờ, đây là một câu hỏi gây tò mò khác - làm cách nào để chúng tôi sắp xếp các 784 pixel này dưới dạng các đối tượng địa lý? Chà, chúng ta có thể chỉ cần nối từng giá trị pixel lần lượt để tạo ra một vectơ đặc trưng. Điều này được minh họa trong hình ảnh dưới đây: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4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779" name="Google Shape;779;p4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780" name="Google Shape;780;p41: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1" name="Google Shape;781;p41: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Arial"/>
              <a:buNone/>
            </a:pPr>
            <a:r>
              <a:rPr lang="en-US">
                <a:solidFill>
                  <a:srgbClr val="000000"/>
                </a:solidFill>
                <a:latin typeface="Arial"/>
                <a:ea typeface="Arial"/>
                <a:cs typeface="Arial"/>
                <a:sym typeface="Arial"/>
              </a:rPr>
              <a:t>Hình dạng hình ảnh ở đây là 650 x 450. Do đó, số lượng đối tượng sẽ là 297.000. Chúng tôi có thể tạo điều này bằng cách sử dụng chức năng định hình lại từ NumPy, nơi chúng tôi chỉ định kích thước của hình ảnh:</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4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791" name="Google Shape;791;p4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792" name="Google Shape;792;p42: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3" name="Google Shape;793;p42: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222222"/>
              </a:buClr>
              <a:buSzPts val="1800"/>
              <a:buFont typeface="Lato"/>
              <a:buNone/>
            </a:pPr>
            <a:r>
              <a:rPr lang="en-US">
                <a:solidFill>
                  <a:srgbClr val="222222"/>
                </a:solidFill>
                <a:latin typeface="Lato"/>
                <a:ea typeface="Lato"/>
                <a:cs typeface="Lato"/>
                <a:sym typeface="Lato"/>
              </a:rPr>
              <a:t>Method #2: Mean Pixel Value of Channels</a:t>
            </a:r>
            <a:endParaRPr/>
          </a:p>
          <a:p>
            <a:pPr indent="0" lvl="0" marL="0" rtl="0" algn="l">
              <a:spcBef>
                <a:spcPts val="0"/>
              </a:spcBef>
              <a:spcAft>
                <a:spcPts val="0"/>
              </a:spcAft>
              <a:buSzPts val="1800"/>
              <a:buNone/>
            </a:pPr>
            <a:br>
              <a:rPr lang="en-US"/>
            </a:br>
            <a:r>
              <a:rPr lang="en-US">
                <a:solidFill>
                  <a:srgbClr val="000000"/>
                </a:solidFill>
                <a:latin typeface="Arial"/>
                <a:ea typeface="Arial"/>
                <a:cs typeface="Arial"/>
                <a:sym typeface="Arial"/>
              </a:rPr>
              <a:t>Lần này, hình ảnh có kích thước (660, 450, 3), trong đó 3 là số kênh. Chúng tôi có thể tiếp tục và tạo các tính năng như chúng tôi đã làm trước đây. Trong trường hợp này, số lượng tính năng sẽ là 660 * 450 * 3 = 891,000. Ngoài ra, đây là một cách tiếp cận khác mà chúng tôi có thể sử dụng: Thay vì sử dụng các giá trị pixel từ ba kênh riêng biệt, chúng ta có thể tạo một ma trận mới có giá trị trung bình của pixel từ cả ba kênh. Hình ảnh dưới đây sẽ cho bạn rõ hơn về ý tưởng này:</a:t>
            </a:r>
            <a:endParaRPr/>
          </a:p>
          <a:p>
            <a:pPr indent="0" lvl="0" marL="0" rtl="0" algn="l">
              <a:spcBef>
                <a:spcPts val="0"/>
              </a:spcBef>
              <a:spcAft>
                <a:spcPts val="0"/>
              </a:spcAft>
              <a:buNone/>
            </a:pPr>
            <a:r>
              <a:t/>
            </a:r>
            <a:endParaRPr>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4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803" name="Google Shape;803;p4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804" name="Google Shape;804;p43: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5" name="Google Shape;805;p43: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Arial"/>
              <a:buNone/>
            </a:pPr>
            <a:r>
              <a:rPr lang="en-US">
                <a:solidFill>
                  <a:srgbClr val="000000"/>
                </a:solidFill>
                <a:latin typeface="Arial"/>
                <a:ea typeface="Arial"/>
                <a:cs typeface="Arial"/>
                <a:sym typeface="Arial"/>
              </a:rPr>
              <a:t>Bằng cách làm như vậy, số lượng các tính năng vẫn giữ nguyên và chúng tôi cũng tính đến các giá trị pixel từ cả ba kênh của hình ảnh. Hãy để chúng tôi viết mã này bằng Python. Chúng tôi sẽ tạo một ma trận mới có cùng kích thước 660 x 450, trong đó tất cả các giá trị được khởi tạo bằng 0. Ma trận này sẽ lưu trữ các giá trị pixel trung bình cho ba kênh:</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4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815" name="Google Shape;815;p4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816" name="Google Shape;816;p44: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7" name="Google Shape;817;p44: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4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827" name="Google Shape;827;p4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828" name="Google Shape;828;p45: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9" name="Google Shape;829;p45: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SzPts val="1800"/>
              <a:buNone/>
            </a:pPr>
            <a:r>
              <a:rPr lang="en-US"/>
              <a:t>sift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4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839" name="Google Shape;839;p4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840" name="Google Shape;840;p46: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1" name="Google Shape;841;p46: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SzPts val="1800"/>
              <a:buNone/>
            </a:pPr>
            <a:r>
              <a:rPr lang="en-US"/>
              <a:t>SURF</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4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851" name="Google Shape;851;p4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852" name="Google Shape;852;p47: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3" name="Google Shape;853;p47: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SzPts val="1800"/>
              <a:buNone/>
            </a:pPr>
            <a:r>
              <a:rPr lang="en-US"/>
              <a:t>HOG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4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866" name="Google Shape;866;p4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867" name="Google Shape;867;p48: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8" name="Google Shape;868;p48: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SzPts val="1800"/>
              <a:buNone/>
            </a:pPr>
            <a:r>
              <a:rPr lang="en-US"/>
              <a:t>LBP</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4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879" name="Google Shape;879;p4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880" name="Google Shape;880;p49: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1" name="Google Shape;881;p49: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SzPts val="1800"/>
              <a:buNone/>
            </a:pPr>
            <a:r>
              <a:rPr lang="en-US"/>
              <a:t>GAUSE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347" name="Google Shape;347;p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348" name="Google Shape;348;p5: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p5: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SzPts val="1800"/>
              <a:buNone/>
            </a:pPr>
            <a:r>
              <a:rPr lang="en-US"/>
              <a:t> Con người sống trong môi trường</a:t>
            </a:r>
            <a:endParaRPr/>
          </a:p>
          <a:p>
            <a:pPr indent="0" lvl="0" marL="0" rtl="0" algn="l">
              <a:spcBef>
                <a:spcPts val="0"/>
              </a:spcBef>
              <a:spcAft>
                <a:spcPts val="0"/>
              </a:spcAft>
              <a:buSzPts val="1800"/>
              <a:buNone/>
            </a:pPr>
            <a:r>
              <a:rPr lang="en-US"/>
              <a:t> o Nhận thức được thế giới nhờ các giác quan (tai, mắt, …) </a:t>
            </a:r>
            <a:endParaRPr/>
          </a:p>
          <a:p>
            <a:pPr indent="0" lvl="0" marL="0" rtl="0" algn="l">
              <a:spcBef>
                <a:spcPts val="0"/>
              </a:spcBef>
              <a:spcAft>
                <a:spcPts val="0"/>
              </a:spcAft>
              <a:buSzPts val="1800"/>
              <a:buNone/>
            </a:pPr>
            <a:r>
              <a:rPr lang="en-US"/>
              <a:t>o Thông tin thu thập sẽ được tích lũy thành tri thức</a:t>
            </a:r>
            <a:endParaRPr/>
          </a:p>
          <a:p>
            <a:pPr indent="0" lvl="0" marL="0" rtl="0" algn="l">
              <a:spcBef>
                <a:spcPts val="0"/>
              </a:spcBef>
              <a:spcAft>
                <a:spcPts val="0"/>
              </a:spcAft>
              <a:buSzPts val="1800"/>
              <a:buNone/>
            </a:pPr>
            <a:r>
              <a:rPr lang="en-US"/>
              <a:t> o Sử dụng tri thức tích lũy được và nhờ khả năng lập luận, suy diễn, từ đó đưa ra các hành động hợp lý</a:t>
            </a:r>
            <a:endParaRPr/>
          </a:p>
          <a:p>
            <a:pPr indent="0" lvl="0" marL="0" rtl="0" algn="l">
              <a:spcBef>
                <a:spcPts val="0"/>
              </a:spcBef>
              <a:spcAft>
                <a:spcPts val="0"/>
              </a:spcAft>
              <a:buSzPts val="1800"/>
              <a:buNone/>
            </a:pPr>
            <a:r>
              <a:t/>
            </a:r>
            <a:endParaRPr>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"học" từ dữ liệu</a:t>
            </a:r>
            <a:endParaRPr/>
          </a:p>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Khi các mô hình này đã phù hợp với dữ liệu đã thấy trước đó, chúng có thể được sử dụng để dự đoán và hiểu các khía cạnh của dữ liệu mới được quan sát.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5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892" name="Google Shape;892;p5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893" name="Google Shape;893;p50: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4" name="Google Shape;894;p50: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0"/>
              </a:spcBef>
              <a:spcAft>
                <a:spcPts val="0"/>
              </a:spcAft>
              <a:buClr>
                <a:srgbClr val="000000"/>
              </a:buClr>
              <a:buSzPts val="1800"/>
              <a:buNone/>
            </a:pPr>
            <a:r>
              <a:rPr lang="en-US" sz="1800">
                <a:solidFill>
                  <a:srgbClr val="000000"/>
                </a:solidFill>
              </a:rPr>
              <a:t>Có rất nhiều loại thuật toán về Machine Learning, thông thường chúng được phân ra làm các loại với tiêu chí </a:t>
            </a:r>
            <a:r>
              <a:rPr b="1" lang="en-US" sz="1800">
                <a:solidFill>
                  <a:srgbClr val="343A40"/>
                </a:solidFill>
              </a:rPr>
              <a:t>Phân nhóm dựa trên phương thức học hay phân nhóm dựa trên sự tương đồng</a:t>
            </a:r>
            <a:endParaRPr sz="1800"/>
          </a:p>
          <a:p>
            <a:pPr indent="0" lvl="0" marL="0" rtl="0" algn="l">
              <a:lnSpc>
                <a:spcPct val="115000"/>
              </a:lnSpc>
              <a:spcBef>
                <a:spcPts val="0"/>
              </a:spcBef>
              <a:spcAft>
                <a:spcPts val="0"/>
              </a:spcAft>
              <a:buClr>
                <a:srgbClr val="333333"/>
              </a:buClr>
              <a:buSzPts val="1800"/>
              <a:buNone/>
            </a:pPr>
            <a:r>
              <a:rPr lang="en-US" sz="1800">
                <a:solidFill>
                  <a:srgbClr val="333333"/>
                </a:solidFill>
              </a:rPr>
              <a:t> </a:t>
            </a:r>
            <a:endParaRPr sz="1800"/>
          </a:p>
          <a:p>
            <a:pPr indent="0" lvl="0" marL="0" rtl="0" algn="l">
              <a:lnSpc>
                <a:spcPct val="115000"/>
              </a:lnSpc>
              <a:spcBef>
                <a:spcPts val="1400"/>
              </a:spcBef>
              <a:spcAft>
                <a:spcPts val="0"/>
              </a:spcAft>
              <a:buClr>
                <a:srgbClr val="333333"/>
              </a:buClr>
              <a:buSzPts val="1800"/>
              <a:buNone/>
            </a:pPr>
            <a:r>
              <a:rPr lang="en-US" sz="1800">
                <a:solidFill>
                  <a:srgbClr val="333333"/>
                </a:solidFill>
              </a:rPr>
              <a:t>Quá trình huấn luyện có cần sự giám sát của con người hay không?: Supervised (có giám sát), unsupervised (không giám sát), semisupervised (nửa giám sát), và Reinforcement Learning (học tăng cường)</a:t>
            </a:r>
            <a:endParaRPr sz="1800"/>
          </a:p>
          <a:p>
            <a:pPr indent="0" lvl="0" marL="0" rtl="0" algn="l">
              <a:spcBef>
                <a:spcPts val="0"/>
              </a:spcBef>
              <a:spcAft>
                <a:spcPts val="0"/>
              </a:spcAft>
              <a:buNone/>
            </a:pPr>
            <a:r>
              <a:t/>
            </a:r>
            <a:endParaRPr sz="18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5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903" name="Google Shape;903;p5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904" name="Google Shape;904;p51: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5" name="Google Shape;905;p51: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None/>
            </a:pPr>
            <a:r>
              <a:rPr lang="en-US">
                <a:solidFill>
                  <a:srgbClr val="000000"/>
                </a:solidFill>
              </a:rPr>
              <a:t>Học có giám sát hay còn gọi là học có thầy là thuật toán dự đoán nhãn/đầu ra của một dữ liệu mới dựa trên tập dữ liệu huấn luyện mà trong đó mỗi mẫu dữ liệu đều đã được gán nhãn. Khi đó, thông qua một quá trình huấn luyện, một mô hình sẽ được xây dựng để cho ra các dự đoán và khi các dự đoán bị sai thì mô hình này sẽ được tinh chỉnh lại. Việc huấn luyện sẽ tiếp tục cho đến khi mô hình đạt được mức độ chính xác mong muốn trên dữ liệu huấn luyện. Điều này cũng giống như khi chúng ta đi học trên lớp, ta biết câu trả lời chính xác từ giáo viên (tập dữ liệu có nhãn) và từ đó ta sẽ sửa chữa nếu làm sai. Học có giám sát là nhóm phổ biến nhất trong các thuật toán ML.</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5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913" name="Google Shape;913;p5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914" name="Google Shape;914;p52: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5" name="Google Shape;915;p52: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None/>
            </a:pPr>
            <a:r>
              <a:rPr lang="en-US" sz="1800">
                <a:solidFill>
                  <a:srgbClr val="000000"/>
                </a:solidFill>
              </a:rPr>
              <a:t>Đối với những ai sử dụng mạng xã hội Facebook thì khá quen thuộc với tính năng phát hiện khuôn mặt trong một bức ảnh, bản chất của thuật toán dò tìm các khuôn mặt này là một thuật toán học có giám sát với tập huấn luyện là vô số ảnh đã được gán nhãn là mặt người hay không phải mặt người.</a:t>
            </a:r>
            <a:endParaRPr sz="1800"/>
          </a:p>
          <a:p>
            <a:pPr indent="0" lvl="0" marL="0" rtl="0" algn="l">
              <a:spcBef>
                <a:spcPts val="0"/>
              </a:spcBef>
              <a:spcAft>
                <a:spcPts val="0"/>
              </a:spcAft>
              <a:buNone/>
            </a:pPr>
            <a:r>
              <a:t/>
            </a:r>
            <a:endParaRPr sz="18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5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924" name="Google Shape;924;p5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925" name="Google Shape;925;p53: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6" name="Google Shape;926;p53: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None/>
            </a:pPr>
            <a:r>
              <a:rPr lang="en-US">
                <a:solidFill>
                  <a:srgbClr val="000000"/>
                </a:solidFill>
              </a:rPr>
              <a:t>Các thuật toán học có giám sát còn được phân ra thành hai loại chính là phân lớp (Classification) và hồi quy (Regression).</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5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935" name="Google Shape;935;p5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936" name="Google Shape;936;p54: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7" name="Google Shape;937;p54: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5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945" name="Google Shape;945;p5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946" name="Google Shape;946;p55: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7" name="Google Shape;947;p55: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5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955" name="Google Shape;955;p5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956" name="Google Shape;956;p56: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7" name="Google Shape;957;p56: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None/>
            </a:pPr>
            <a:r>
              <a:rPr lang="en-US">
                <a:solidFill>
                  <a:srgbClr val="000000"/>
                </a:solidFill>
              </a:rPr>
              <a:t>Trái với Supervised learning, học không giám sát hay học không thầy là thuật toán dự đoán nhãn của một dữ liệu mới dựa trên tập dữ liệu huấn luyện mà trong đó tất cả các mẫu dữ liệu đều chưa được gán nhãn hay nói cách khác là ta không biết câu trả lời chính xác cho mỗi dữ liệu đầu vào. Điều này cũng giống như khi ta học mà không có thầy cô, sẽ không ai cho ta biết đáp án đúng là gì.</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5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965" name="Google Shape;965;p5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966" name="Google Shape;966;p57: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7" name="Google Shape;967;p57: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None/>
            </a:pPr>
            <a:r>
              <a:rPr lang="en-US">
                <a:solidFill>
                  <a:srgbClr val="000000"/>
                </a:solidFill>
              </a:rPr>
              <a:t>Khi đó, mục tiêu của thuật toán unsupervised learning không phải là tìm đầu ra chính xác mà sẽ hướng tới việc tìm ra cấu trúc hoặc sự liên hệ trong dữ liệu để thực hiện một công việc nào đó, ví như gom cụm (clustering) hoặc giảm số chiều của dữ liệu (dimension reduction) để thuận tiện trong việc lưu trữ và tính toán.</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5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976" name="Google Shape;976;p5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977" name="Google Shape;977;p58: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8" name="Google Shape;978;p58: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None/>
            </a:pPr>
            <a:r>
              <a:rPr lang="en-US" sz="1800">
                <a:solidFill>
                  <a:srgbClr val="000000"/>
                </a:solidFill>
              </a:rPr>
              <a:t>Các bài toán Unsupervised learning tiếp tục được chia nhỏ thành hai loại là phân cụm (Clustering) và luật kết hợp (Association Rule).</a:t>
            </a:r>
            <a:endParaRPr sz="1800"/>
          </a:p>
          <a:p>
            <a:pPr indent="0" lvl="0" marL="0" rtl="0" algn="l">
              <a:spcBef>
                <a:spcPts val="0"/>
              </a:spcBef>
              <a:spcAft>
                <a:spcPts val="0"/>
              </a:spcAft>
              <a:buNone/>
            </a:pPr>
            <a:r>
              <a:t/>
            </a:r>
            <a:endParaRPr sz="18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5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987" name="Google Shape;987;p5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988" name="Google Shape;988;p59: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9" name="Google Shape;989;p59: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358" name="Google Shape;358;p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359" name="Google Shape;359;p6: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 name="Google Shape;360;p6: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Arial"/>
              <a:buNone/>
            </a:pPr>
            <a:r>
              <a:rPr lang="en-US">
                <a:solidFill>
                  <a:srgbClr val="000000"/>
                </a:solidFill>
                <a:latin typeface="Arial"/>
                <a:ea typeface="Arial"/>
                <a:cs typeface="Arial"/>
                <a:sym typeface="Arial"/>
              </a:rPr>
              <a:t>Suy luận có thể được coi là một bước ngoài dự đoán, nơi chúng tôi không chỉ quan tâm đến kết quả đầu ra của mô hình của mình mà còn muốn có thể rút ra mối quan hệ có ý nghĩa giữa các tính năng đầu vào và dự đoán của chúng tôi.</a:t>
            </a:r>
            <a:endParaRPr/>
          </a:p>
          <a:p>
            <a:pPr indent="0" lvl="0" marL="0" rtl="0" algn="l">
              <a:spcBef>
                <a:spcPts val="0"/>
              </a:spcBef>
              <a:spcAft>
                <a:spcPts val="0"/>
              </a:spcAft>
              <a:buSzPts val="1800"/>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6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997" name="Google Shape;997;p60: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998" name="Google Shape;998;p60: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9" name="Google Shape;999;p60: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6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1007" name="Google Shape;1007;p61: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1008" name="Google Shape;1008;p61: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9" name="Google Shape;1009;p61: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None/>
            </a:pPr>
            <a:r>
              <a:rPr lang="en-US">
                <a:solidFill>
                  <a:srgbClr val="000000"/>
                </a:solidFill>
              </a:rPr>
              <a:t>Là bài toán mà khi tập dữ liệu đầu vào X là hỗn hợp các mẫu có nhãn và không có nhãn, trong đó số lượng có nhãn chỉ chiếm một phần nhỏ </a:t>
            </a:r>
            <a:endParaRPr/>
          </a:p>
          <a:p>
            <a:pPr indent="0" lvl="0" marL="0" rtl="0" algn="l">
              <a:lnSpc>
                <a:spcPct val="115000"/>
              </a:lnSpc>
              <a:spcBef>
                <a:spcPts val="0"/>
              </a:spcBef>
              <a:spcAft>
                <a:spcPts val="0"/>
              </a:spcAft>
              <a:buClr>
                <a:srgbClr val="000000"/>
              </a:buClr>
              <a:buSzPts val="1800"/>
              <a:buNone/>
            </a:pPr>
            <a:r>
              <a:rPr lang="en-US">
                <a:solidFill>
                  <a:srgbClr val="000000"/>
                </a:solidFill>
              </a:rPr>
              <a:t>Phần lớn các bài toán thực tế của ML thuộc nhóm này vì việc thu thập dữ liệu có nhãn tốn rất nhiều thời gian và có chi phí cao. Rất nhiều loại dữ liệu thậm chí cần phải có chuyên gia mới gán nhãn được, chẳng hạn như ảnh y học hoặc các cặp câu song ngữ. Ngược lại, dữ liệu chưa có nhãn có thể được thu thập với chi phí thấp từ internet.</a:t>
            </a:r>
            <a:endParaRPr/>
          </a:p>
          <a:p>
            <a:pPr indent="0" lvl="0" marL="0" rtl="0" algn="l">
              <a:lnSpc>
                <a:spcPct val="115000"/>
              </a:lnSpc>
              <a:spcBef>
                <a:spcPts val="0"/>
              </a:spcBef>
              <a:spcAft>
                <a:spcPts val="0"/>
              </a:spcAft>
              <a:buClr>
                <a:srgbClr val="000000"/>
              </a:buClr>
              <a:buSzPts val="1800"/>
              <a:buNone/>
            </a:pPr>
            <a:r>
              <a:rPr lang="en-US">
                <a:solidFill>
                  <a:srgbClr val="000000"/>
                </a:solidFill>
              </a:rPr>
              <a:t>Với bài toán này, mô hình phải tìm hiểu các cấu trúc để tổ chức dữ liệu cũng như đưa ra dự đoán. Vì đặc điểm trung gian nên ta có thể sử dụng unsupervised learning để khám phá và tìm hiểu cấu trúc trong dữ liệu đầu vào, đồng thời sử dụng supervised learning để dự đoán cho dữ liệu không được gán nhãn. Sau đó đưa dữ liệu vừa dự đoán trở lại làm dữ liệu huấn luyện cho supervised learning và sử dụng mô hình sau khi huấn luyện để đưa ra dự đoán về dữ liệu mới.</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6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1017" name="Google Shape;1017;p62: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1018" name="Google Shape;1018;p62: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9" name="Google Shape;1019;p62: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6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1027" name="Google Shape;1027;p63: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1028" name="Google Shape;1028;p63: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9" name="Google Shape;1029;p63: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6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1037" name="Google Shape;1037;p64: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1038" name="Google Shape;1038;p64: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9" name="Google Shape;1039;p64: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6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1047" name="Google Shape;1047;p65: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1048" name="Google Shape;1048;p65: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9" name="Google Shape;1049;p65: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0"/>
              </a:spcBef>
              <a:spcAft>
                <a:spcPts val="0"/>
              </a:spcAft>
              <a:buClr>
                <a:srgbClr val="000000"/>
              </a:buClr>
              <a:buSzPts val="1800"/>
              <a:buNone/>
            </a:pPr>
            <a:br>
              <a:rPr lang="en-US">
                <a:solidFill>
                  <a:srgbClr val="000000"/>
                </a:solidFill>
              </a:rPr>
            </a:br>
            <a:r>
              <a:rPr lang="en-US">
                <a:solidFill>
                  <a:srgbClr val="000000"/>
                </a:solidFill>
              </a:rPr>
              <a:t>Hình trên nói về AlphaGo - một phần mềm chơi cờ vây trên máy tính một trong ứng dụng sử dụng học tăng cường.</a:t>
            </a:r>
            <a:endParaRPr/>
          </a:p>
          <a:p>
            <a:pPr indent="0" lvl="0" marL="0" rtl="0" algn="l">
              <a:spcBef>
                <a:spcPts val="0"/>
              </a:spcBef>
              <a:spcAft>
                <a:spcPts val="0"/>
              </a:spcAft>
              <a:buClr>
                <a:srgbClr val="000000"/>
              </a:buClr>
              <a:buSzPts val="1800"/>
              <a:buNone/>
            </a:pPr>
            <a:r>
              <a:rPr lang="en-US">
                <a:solidFill>
                  <a:srgbClr val="000000"/>
                </a:solidFill>
              </a:rPr>
              <a:t>Cờ vậy được xem là trò chơi có độ phức tạp cực kỳ cao với tổng số nước đi là xấp xỉ 1,076,110,761 , vì vậy thuật toán phải chọn ra một nước đi tối ưu trong số hàng tỉ tỉ lựa chọn. Về cơ bản, AlphaGo bao gồm các thuật toán thuộc cả Supervised learning và Reinforcement learning. Trong phần Supervised learning, dữ liệu từ các ván cờ do con người chơi với nhau được đưa vào để huấn luyện. Tuy nhiên, mục tiêu cuối cùng của AlphaGo không phải là chơi như con người mà phải thắng được con người. Vì vậy, sau khi học xong các ván cờ của con người, AlphaGo tự chơi với chính nó thông qua hàng triệu ván cờ để tìm ra các nước đi mới tối ưu hơn. Đó là lý do tại sao Thuật toán trong phần tự chơi này được xếp vào loại Reinforcement learning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6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1057" name="Google Shape;1057;p66: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1058" name="Google Shape;1058;p66: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9" name="Google Shape;1059;p66: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SzPts val="1800"/>
              <a:buNone/>
            </a:pPr>
            <a:r>
              <a:rPr lang="en-US"/>
              <a:t>https://techvidvan.com/tutorials/reinforcement-learning/</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6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1067" name="Google Shape;1067;p6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1068" name="Google Shape;1068;p67: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9" name="Google Shape;1069;p67: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333333"/>
              </a:buClr>
              <a:buSzPts val="1800"/>
              <a:buFont typeface="Helvetica Neue"/>
              <a:buNone/>
            </a:pPr>
            <a:r>
              <a:rPr lang="en-US">
                <a:solidFill>
                  <a:srgbClr val="333333"/>
                </a:solidFill>
                <a:latin typeface="Helvetica Neue"/>
                <a:ea typeface="Helvetica Neue"/>
                <a:cs typeface="Helvetica Neue"/>
                <a:sym typeface="Helvetica Neue"/>
              </a:rPr>
              <a:t>Trong thập kỷ qua, công nghệ Máy Học đã mang lại cho chúng ta những chiếc ô tô tự lái, khả năng nhận dạng giọng nói thực tế, tìm kiếm trên web hiệu quả và sự hiểu biết được cải thiện đáng kể về bộ gen của con người. Máy Học ngày nay phổ biến đến mức bạn có thể sử dụng nó hàng chục lần mỗi ngày mà không hề hay biết. </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6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1077" name="Google Shape;1077;p6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1078" name="Google Shape;1078;p68: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9" name="Google Shape;1079;p68: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None/>
            </a:pPr>
            <a:r>
              <a:rPr lang="en-US">
                <a:solidFill>
                  <a:srgbClr val="000000"/>
                </a:solidFill>
              </a:rPr>
              <a:t>Như vậy các bạn có thể thấy </a:t>
            </a:r>
            <a:r>
              <a:rPr lang="en-US">
                <a:solidFill>
                  <a:srgbClr val="333333"/>
                </a:solidFill>
                <a:latin typeface="Helvetica Neue"/>
                <a:ea typeface="Helvetica Neue"/>
                <a:cs typeface="Helvetica Neue"/>
                <a:sym typeface="Helvetica Neue"/>
              </a:rPr>
              <a:t>Máy Học thật sự đã  phổ biến đến mức bạn có thể sử dụng nó hàng chục lần mỗi ngày mà không hề hay biết. Và</a:t>
            </a:r>
            <a:r>
              <a:rPr lang="en-US">
                <a:solidFill>
                  <a:srgbClr val="000000"/>
                </a:solidFill>
              </a:rPr>
              <a:t> Ml quả thật rất là rất rộng lớn . Nó chia thành 4 loại, mỗi loại lại có nhiều bài toán khác nhau và mỗi một bài toán khác nhau lại có thể được giải quyết bởi nhiều thuật toán khác nhau nữa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369" name="Google Shape;369;p7: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370" name="Google Shape;370;p7: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1" name="Google Shape;371;p7: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SzPts val="1800"/>
              <a:buNone/>
            </a:pPr>
            <a:r>
              <a:rPr lang="en-US"/>
              <a:t>Mặc dù các hệ thống logic cho phép biểu diễn tri thức một cách rõ ràng và tường minh, việc sử dụng logic đòi hỏi tri thức phải được cung cấp một cách đầy đủ, chính xác, không mâu thuẫn. Nếu yêu cầu này không thỏa mãn, các hệ thống suy diễn dựa trên tri thức vị từ hoặc logic mệnh đề không thể sử dụng được.</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en-US"/>
              <a:t>Trên thực tế, các thông tin, tri thức hay mô hình về thế giới xung quanh thường không đầy đủ, không rõ ràng, không chính xác, có thể mâu thuẫn với nhau. Như vậy, trên thực tế, nhiều bài toán đòi hỏi lập luận, ra quyết định trong khi chưa có đầy đủ thông tin hay thông tin không rõ ràng, không chắc chắn. và không thể giải quyết được bằng lập luận logic truyền thống.</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Font typeface="Arial"/>
              <a:buNone/>
            </a:pPr>
            <a:r>
              <a:rPr lang="en-US">
                <a:latin typeface="Arial"/>
                <a:ea typeface="Arial"/>
                <a:cs typeface="Arial"/>
                <a:sym typeface="Arial"/>
              </a:rPr>
              <a:t>Thay vì suy diễn về tính “đúng” hoặc“sai” của mệnh đề (2 giátrị), suy diễn về “niềm tin” mệnh đề đó đúng hay sai (vôsốgiátrị). </a:t>
            </a:r>
            <a:r>
              <a:rPr lang="en-US"/>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381" name="Google Shape;381;p8: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382" name="Google Shape;382;p8: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 name="Google Shape;383;p8: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000000"/>
              </a:buClr>
              <a:buSzPts val="1800"/>
              <a:buFont typeface="Quattrocento Sans"/>
              <a:buNone/>
            </a:pPr>
            <a:r>
              <a:rPr lang="en-US">
                <a:solidFill>
                  <a:srgbClr val="000000"/>
                </a:solidFill>
                <a:latin typeface="Quattrocento Sans"/>
                <a:ea typeface="Quattrocento Sans"/>
                <a:cs typeface="Quattrocento Sans"/>
                <a:sym typeface="Quattrocento Sans"/>
              </a:rPr>
              <a:t>Trước khi chúng ta có thể nói về học máy, chúng ta cần nói về các mô hình. Mô hình là gì? Nó chỉ đơn giản là một đặc tả của một mối quan hệ toán học (hoặc xác suất) tồn tại giữa các biến khác nhau.</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
        <p:nvSpPr>
          <p:cNvPr id="393" name="Google Shape;393;p9:notes"/>
          <p:cNvSpPr txBox="1"/>
          <p:nvPr/>
        </p:nvSpPr>
        <p:spPr>
          <a:xfrm>
            <a:off x="3971925" y="8831262"/>
            <a:ext cx="3038475"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394" name="Google Shape;394;p9:notes"/>
          <p:cNvSpPr/>
          <p:nvPr>
            <p:ph idx="2"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5" name="Google Shape;395;p9:notes"/>
          <p:cNvSpPr txBox="1"/>
          <p:nvPr>
            <p:ph idx="1" type="body"/>
          </p:nvPr>
        </p:nvSpPr>
        <p:spPr>
          <a:xfrm>
            <a:off x="935037" y="4416425"/>
            <a:ext cx="5140325"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rgbClr val="686868"/>
              </a:buClr>
              <a:buSzPts val="1800"/>
              <a:buFont typeface="Quattrocento Sans"/>
              <a:buNone/>
            </a:pPr>
            <a:r>
              <a:rPr b="1" lang="en-US" sz="1800">
                <a:solidFill>
                  <a:srgbClr val="686868"/>
                </a:solidFill>
                <a:latin typeface="Quattrocento Sans"/>
                <a:ea typeface="Quattrocento Sans"/>
                <a:cs typeface="Quattrocento Sans"/>
                <a:sym typeface="Quattrocento Sans"/>
              </a:rPr>
              <a:t>Hỏi:</a:t>
            </a:r>
            <a:r>
              <a:rPr lang="en-US" sz="1800">
                <a:solidFill>
                  <a:srgbClr val="686868"/>
                </a:solidFill>
                <a:latin typeface="Quattrocento Sans"/>
                <a:ea typeface="Quattrocento Sans"/>
                <a:cs typeface="Quattrocento Sans"/>
                <a:sym typeface="Quattrocento Sans"/>
              </a:rPr>
              <a:t> Làm thế nào để đánh giá được </a:t>
            </a:r>
            <a:r>
              <a:rPr b="1" lang="en-US" sz="1800">
                <a:solidFill>
                  <a:srgbClr val="686868"/>
                </a:solidFill>
                <a:latin typeface="Quattrocento Sans"/>
                <a:ea typeface="Quattrocento Sans"/>
                <a:cs typeface="Quattrocento Sans"/>
                <a:sym typeface="Quattrocento Sans"/>
              </a:rPr>
              <a:t>performance</a:t>
            </a:r>
            <a:r>
              <a:rPr lang="en-US" sz="1800">
                <a:solidFill>
                  <a:srgbClr val="686868"/>
                </a:solidFill>
                <a:latin typeface="Quattrocento Sans"/>
                <a:ea typeface="Quattrocento Sans"/>
                <a:cs typeface="Quattrocento Sans"/>
                <a:sym typeface="Quattrocento Sans"/>
              </a:rPr>
              <a:t> của một mô hình học máy?</a:t>
            </a:r>
            <a:endParaRPr sz="1800"/>
          </a:p>
          <a:p>
            <a:pPr indent="0" lvl="0" marL="0" rtl="0" algn="l">
              <a:spcBef>
                <a:spcPts val="600"/>
              </a:spcBef>
              <a:spcAft>
                <a:spcPts val="0"/>
              </a:spcAft>
              <a:buClr>
                <a:srgbClr val="686868"/>
              </a:buClr>
              <a:buSzPts val="1800"/>
              <a:buFont typeface="Quattrocento Sans"/>
              <a:buNone/>
            </a:pPr>
            <a:r>
              <a:rPr b="1" lang="en-US" sz="1800">
                <a:solidFill>
                  <a:srgbClr val="686868"/>
                </a:solidFill>
                <a:latin typeface="Quattrocento Sans"/>
                <a:ea typeface="Quattrocento Sans"/>
                <a:cs typeface="Quattrocento Sans"/>
                <a:sym typeface="Quattrocento Sans"/>
              </a:rPr>
              <a:t>Đáp:</a:t>
            </a:r>
            <a:r>
              <a:rPr lang="en-US" sz="1800">
                <a:solidFill>
                  <a:srgbClr val="686868"/>
                </a:solidFill>
                <a:latin typeface="Quattrocento Sans"/>
                <a:ea typeface="Quattrocento Sans"/>
                <a:cs typeface="Quattrocento Sans"/>
                <a:sym typeface="Quattrocento Sans"/>
              </a:rPr>
              <a:t> Đầu tiên chúng ta cần một tập dữ liệu chia thành hai phần </a:t>
            </a:r>
            <a:r>
              <a:rPr b="1" lang="en-US" sz="1800">
                <a:solidFill>
                  <a:srgbClr val="686868"/>
                </a:solidFill>
                <a:latin typeface="Quattrocento Sans"/>
                <a:ea typeface="Quattrocento Sans"/>
                <a:cs typeface="Quattrocento Sans"/>
                <a:sym typeface="Quattrocento Sans"/>
              </a:rPr>
              <a:t>training</a:t>
            </a:r>
            <a:r>
              <a:rPr lang="en-US" sz="1800">
                <a:solidFill>
                  <a:srgbClr val="686868"/>
                </a:solidFill>
                <a:latin typeface="Quattrocento Sans"/>
                <a:ea typeface="Quattrocento Sans"/>
                <a:cs typeface="Quattrocento Sans"/>
                <a:sym typeface="Quattrocento Sans"/>
              </a:rPr>
              <a:t> và </a:t>
            </a:r>
            <a:r>
              <a:rPr b="1" lang="en-US" sz="1800">
                <a:solidFill>
                  <a:srgbClr val="686868"/>
                </a:solidFill>
                <a:latin typeface="Quattrocento Sans"/>
                <a:ea typeface="Quattrocento Sans"/>
                <a:cs typeface="Quattrocento Sans"/>
                <a:sym typeface="Quattrocento Sans"/>
              </a:rPr>
              <a:t>testing</a:t>
            </a:r>
            <a:r>
              <a:rPr lang="en-US" sz="1800">
                <a:solidFill>
                  <a:srgbClr val="686868"/>
                </a:solidFill>
                <a:latin typeface="Quattrocento Sans"/>
                <a:ea typeface="Quattrocento Sans"/>
                <a:cs typeface="Quattrocento Sans"/>
                <a:sym typeface="Quattrocento Sans"/>
              </a:rPr>
              <a:t> sau đó sử dụng một thuật toán học máy học một mô hình từ tập dữ liệu </a:t>
            </a:r>
            <a:r>
              <a:rPr b="1" lang="en-US" sz="1800">
                <a:solidFill>
                  <a:srgbClr val="686868"/>
                </a:solidFill>
                <a:latin typeface="Quattrocento Sans"/>
                <a:ea typeface="Quattrocento Sans"/>
                <a:cs typeface="Quattrocento Sans"/>
                <a:sym typeface="Quattrocento Sans"/>
              </a:rPr>
              <a:t>training</a:t>
            </a:r>
            <a:r>
              <a:rPr lang="en-US" sz="1800">
                <a:solidFill>
                  <a:srgbClr val="686868"/>
                </a:solidFill>
                <a:latin typeface="Quattrocento Sans"/>
                <a:ea typeface="Quattrocento Sans"/>
                <a:cs typeface="Quattrocento Sans"/>
                <a:sym typeface="Quattrocento Sans"/>
              </a:rPr>
              <a:t>. Tiếp theo sử dụng mô hình đó dự đoán trên tập </a:t>
            </a:r>
            <a:r>
              <a:rPr b="1" lang="en-US" sz="1800">
                <a:solidFill>
                  <a:srgbClr val="686868"/>
                </a:solidFill>
                <a:latin typeface="Quattrocento Sans"/>
                <a:ea typeface="Quattrocento Sans"/>
                <a:cs typeface="Quattrocento Sans"/>
                <a:sym typeface="Quattrocento Sans"/>
              </a:rPr>
              <a:t>testing</a:t>
            </a:r>
            <a:r>
              <a:rPr lang="en-US" sz="1800">
                <a:solidFill>
                  <a:srgbClr val="686868"/>
                </a:solidFill>
                <a:latin typeface="Quattrocento Sans"/>
                <a:ea typeface="Quattrocento Sans"/>
                <a:cs typeface="Quattrocento Sans"/>
                <a:sym typeface="Quattrocento Sans"/>
              </a:rPr>
              <a:t> và cuối cùng là tìm ra tỉ lệ </a:t>
            </a:r>
            <a:r>
              <a:rPr b="1" lang="en-US" sz="1800">
                <a:solidFill>
                  <a:srgbClr val="686868"/>
                </a:solidFill>
                <a:latin typeface="Quattrocento Sans"/>
                <a:ea typeface="Quattrocento Sans"/>
                <a:cs typeface="Quattrocento Sans"/>
                <a:sym typeface="Quattrocento Sans"/>
              </a:rPr>
              <a:t>số dữ liệu dự đoán đúng / tổng số dữ liệu testing</a:t>
            </a:r>
            <a:r>
              <a:rPr lang="en-US" sz="1800">
                <a:solidFill>
                  <a:srgbClr val="686868"/>
                </a:solidFill>
                <a:latin typeface="Quattrocento Sans"/>
                <a:ea typeface="Quattrocento Sans"/>
                <a:cs typeface="Quattrocento Sans"/>
                <a:sym typeface="Quattrocento Sans"/>
              </a:rPr>
              <a:t>. Tỷ số này thường được gọi là độ chính xác.</a:t>
            </a:r>
            <a:endParaRPr sz="1800"/>
          </a:p>
          <a:p>
            <a:pPr indent="0" lvl="0" marL="0" rtl="0" algn="l">
              <a:lnSpc>
                <a:spcPct val="115000"/>
              </a:lnSpc>
              <a:spcBef>
                <a:spcPts val="0"/>
              </a:spcBef>
              <a:spcAft>
                <a:spcPts val="0"/>
              </a:spcAft>
              <a:buSzPts val="1800"/>
              <a:buNone/>
            </a:pPr>
            <a:r>
              <a:rPr lang="en-US" sz="1800"/>
              <a:t> </a:t>
            </a:r>
            <a:endParaRPr sz="1800">
              <a:latin typeface="Calibri"/>
              <a:ea typeface="Calibri"/>
              <a:cs typeface="Calibri"/>
              <a:sym typeface="Calibri"/>
            </a:endParaRPr>
          </a:p>
          <a:p>
            <a:pPr indent="0" lvl="0" marL="0" rtl="0" algn="l">
              <a:spcBef>
                <a:spcPts val="1800"/>
              </a:spcBef>
              <a:spcAft>
                <a:spcPts val="0"/>
              </a:spcAft>
              <a:buClr>
                <a:srgbClr val="1B1B1B"/>
              </a:buClr>
              <a:buSzPts val="1800"/>
              <a:buFont typeface="Quattrocento Sans"/>
              <a:buNone/>
            </a:pPr>
            <a:r>
              <a:rPr lang="en-US" sz="1800">
                <a:solidFill>
                  <a:srgbClr val="1B1B1B"/>
                </a:solidFill>
                <a:latin typeface="Quattrocento Sans"/>
                <a:ea typeface="Quattrocento Sans"/>
                <a:cs typeface="Quattrocento Sans"/>
                <a:sym typeface="Quattrocento Sans"/>
              </a:rPr>
              <a:t>Chắc hẳn không phải lần đầu tiên bạn bắt gặp câu hỏi và câu trả lời như trên. Tất nhiên câu trả lời như phía trên là </a:t>
            </a:r>
            <a:r>
              <a:rPr b="1" lang="en-US" sz="1800">
                <a:solidFill>
                  <a:srgbClr val="1B1B1B"/>
                </a:solidFill>
                <a:latin typeface="Quattrocento Sans"/>
                <a:ea typeface="Quattrocento Sans"/>
                <a:cs typeface="Quattrocento Sans"/>
                <a:sym typeface="Quattrocento Sans"/>
              </a:rPr>
              <a:t>không sai</a:t>
            </a:r>
            <a:r>
              <a:rPr lang="en-US" sz="1800">
                <a:solidFill>
                  <a:srgbClr val="1B1B1B"/>
                </a:solidFill>
                <a:latin typeface="Quattrocento Sans"/>
                <a:ea typeface="Quattrocento Sans"/>
                <a:cs typeface="Quattrocento Sans"/>
                <a:sym typeface="Quattrocento Sans"/>
              </a:rPr>
              <a:t> nhưng </a:t>
            </a:r>
            <a:r>
              <a:rPr b="1" lang="en-US" sz="1800">
                <a:solidFill>
                  <a:srgbClr val="1B1B1B"/>
                </a:solidFill>
                <a:latin typeface="Quattrocento Sans"/>
                <a:ea typeface="Quattrocento Sans"/>
                <a:cs typeface="Quattrocento Sans"/>
                <a:sym typeface="Quattrocento Sans"/>
              </a:rPr>
              <a:t>chưa đủ</a:t>
            </a:r>
            <a:r>
              <a:rPr lang="en-US" sz="1800">
                <a:solidFill>
                  <a:srgbClr val="1B1B1B"/>
                </a:solidFill>
                <a:latin typeface="Quattrocento Sans"/>
                <a:ea typeface="Quattrocento Sans"/>
                <a:cs typeface="Quattrocento Sans"/>
                <a:sym typeface="Quattrocento Sans"/>
              </a:rPr>
              <a:t>. Rất nhiều người khi nói về độ chính xác của một mô hình học máy thì lầm tưởng rằng chỉ có một cách đo độ chính xác như trên. Trên thực tế cho thấy chỉ số </a:t>
            </a:r>
            <a:r>
              <a:rPr b="1" lang="en-US" sz="1800">
                <a:solidFill>
                  <a:srgbClr val="1B1B1B"/>
                </a:solidFill>
                <a:latin typeface="Quattrocento Sans"/>
                <a:ea typeface="Quattrocento Sans"/>
                <a:cs typeface="Quattrocento Sans"/>
                <a:sym typeface="Quattrocento Sans"/>
              </a:rPr>
              <a:t>accuracy</a:t>
            </a:r>
            <a:r>
              <a:rPr lang="en-US" sz="1800">
                <a:solidFill>
                  <a:srgbClr val="1B1B1B"/>
                </a:solidFill>
                <a:latin typeface="Quattrocento Sans"/>
                <a:ea typeface="Quattrocento Sans"/>
                <a:cs typeface="Quattrocento Sans"/>
                <a:sym typeface="Quattrocento Sans"/>
              </a:rPr>
              <a:t> như trên thường được sử dụng để đánh giá hiệu năng của một bài toán phân lớp. Tuy nhiên trong học máy không chỉ có một dạng bài toán là </a:t>
            </a:r>
            <a:r>
              <a:rPr b="1" lang="en-US" sz="1800">
                <a:solidFill>
                  <a:srgbClr val="1B1B1B"/>
                </a:solidFill>
                <a:latin typeface="Quattrocento Sans"/>
                <a:ea typeface="Quattrocento Sans"/>
                <a:cs typeface="Quattrocento Sans"/>
                <a:sym typeface="Quattrocento Sans"/>
              </a:rPr>
              <a:t>phân lớp - classification</a:t>
            </a:r>
            <a:r>
              <a:rPr lang="en-US" sz="1800">
                <a:solidFill>
                  <a:srgbClr val="1B1B1B"/>
                </a:solidFill>
                <a:latin typeface="Quattrocento Sans"/>
                <a:ea typeface="Quattrocento Sans"/>
                <a:cs typeface="Quattrocento Sans"/>
                <a:sym typeface="Quattrocento Sans"/>
              </a:rPr>
              <a:t> chính vì thế chũng ta cũng có nhiều hơn các phương pháp để đo đạc độ chính xác của mô hình. Dưới đây mình xin giới thiệu một vài phương pháp phổ biến ứng với từng loại bài toán cụ thể để các bạn tránh bị </a:t>
            </a:r>
            <a:r>
              <a:rPr b="1" lang="en-US" sz="1800">
                <a:solidFill>
                  <a:srgbClr val="1B1B1B"/>
                </a:solidFill>
                <a:latin typeface="Quattrocento Sans"/>
                <a:ea typeface="Quattrocento Sans"/>
                <a:cs typeface="Quattrocento Sans"/>
                <a:sym typeface="Quattrocento Sans"/>
              </a:rPr>
              <a:t>nhầm tưởng</a:t>
            </a:r>
            <a:r>
              <a:rPr lang="en-US" sz="1800">
                <a:solidFill>
                  <a:srgbClr val="1B1B1B"/>
                </a:solidFill>
                <a:latin typeface="Quattrocento Sans"/>
                <a:ea typeface="Quattrocento Sans"/>
                <a:cs typeface="Quattrocento Sans"/>
                <a:sym typeface="Quattrocento Sans"/>
              </a:rPr>
              <a:t>.</a:t>
            </a:r>
            <a:endParaRPr sz="1800"/>
          </a:p>
          <a:p>
            <a:pPr indent="0" lvl="0" marL="0" rtl="0" algn="l">
              <a:spcBef>
                <a:spcPts val="0"/>
              </a:spcBef>
              <a:spcAft>
                <a:spcPts val="0"/>
              </a:spcAft>
              <a:buNone/>
            </a:pPr>
            <a:r>
              <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70"/>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8" name="Google Shape;18;p7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9" name="Google Shape;19;p70"/>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0"/>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70"/>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79"/>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5" name="Google Shape;75;p79"/>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6" name="Google Shape;76;p79"/>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9"/>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79"/>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titleOnly">
  <p:cSld name="TITLE_ONLY">
    <p:spTree>
      <p:nvGrpSpPr>
        <p:cNvPr id="88" name="Shape 88"/>
        <p:cNvGrpSpPr/>
        <p:nvPr/>
      </p:nvGrpSpPr>
      <p:grpSpPr>
        <a:xfrm>
          <a:off x="0" y="0"/>
          <a:ext cx="0" cy="0"/>
          <a:chOff x="0" y="0"/>
          <a:chExt cx="0" cy="0"/>
        </a:xfrm>
      </p:grpSpPr>
      <p:sp>
        <p:nvSpPr>
          <p:cNvPr id="89" name="Google Shape;89;p81"/>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0" name="Google Shape;90;p81"/>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81"/>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81"/>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82"/>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5" name="Google Shape;95;p82"/>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6" name="Google Shape;96;p82"/>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82"/>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82"/>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9" name="Shape 99"/>
        <p:cNvGrpSpPr/>
        <p:nvPr/>
      </p:nvGrpSpPr>
      <p:grpSpPr>
        <a:xfrm>
          <a:off x="0" y="0"/>
          <a:ext cx="0" cy="0"/>
          <a:chOff x="0" y="0"/>
          <a:chExt cx="0" cy="0"/>
        </a:xfrm>
      </p:grpSpPr>
      <p:sp>
        <p:nvSpPr>
          <p:cNvPr id="100" name="Google Shape;100;p83"/>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1" name="Google Shape;101;p83"/>
          <p:cNvSpPr txBox="1"/>
          <p:nvPr>
            <p:ph idx="1" type="body"/>
          </p:nvPr>
        </p:nvSpPr>
        <p:spPr>
          <a:xfrm rot="5400000">
            <a:off x="2051050" y="-215900"/>
            <a:ext cx="4902200" cy="8026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2" name="Google Shape;102;p83"/>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83"/>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83"/>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5" name="Shape 105"/>
        <p:cNvGrpSpPr/>
        <p:nvPr/>
      </p:nvGrpSpPr>
      <p:grpSpPr>
        <a:xfrm>
          <a:off x="0" y="0"/>
          <a:ext cx="0" cy="0"/>
          <a:chOff x="0" y="0"/>
          <a:chExt cx="0" cy="0"/>
        </a:xfrm>
      </p:grpSpPr>
      <p:sp>
        <p:nvSpPr>
          <p:cNvPr id="106" name="Google Shape;106;p84"/>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7" name="Google Shape;107;p84"/>
          <p:cNvSpPr/>
          <p:nvPr>
            <p:ph idx="2" type="pic"/>
          </p:nvPr>
        </p:nvSpPr>
        <p:spPr>
          <a:xfrm>
            <a:off x="3887391" y="987426"/>
            <a:ext cx="4629150" cy="4873625"/>
          </a:xfrm>
          <a:prstGeom prst="rect">
            <a:avLst/>
          </a:prstGeom>
          <a:noFill/>
          <a:ln>
            <a:noFill/>
          </a:ln>
        </p:spPr>
      </p:sp>
      <p:sp>
        <p:nvSpPr>
          <p:cNvPr id="108" name="Google Shape;108;p84"/>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404040"/>
              </a:buClr>
              <a:buSzPts val="1200"/>
              <a:buNone/>
              <a:defRPr sz="1200"/>
            </a:lvl1pPr>
            <a:lvl2pPr indent="-228600" lvl="1" marL="914400" algn="l">
              <a:lnSpc>
                <a:spcPct val="90000"/>
              </a:lnSpc>
              <a:spcBef>
                <a:spcPts val="375"/>
              </a:spcBef>
              <a:spcAft>
                <a:spcPts val="0"/>
              </a:spcAft>
              <a:buClr>
                <a:srgbClr val="404040"/>
              </a:buClr>
              <a:buSzPts val="1050"/>
              <a:buNone/>
              <a:defRPr sz="1050"/>
            </a:lvl2pPr>
            <a:lvl3pPr indent="-228600" lvl="2" marL="1371600" algn="l">
              <a:lnSpc>
                <a:spcPct val="90000"/>
              </a:lnSpc>
              <a:spcBef>
                <a:spcPts val="375"/>
              </a:spcBef>
              <a:spcAft>
                <a:spcPts val="0"/>
              </a:spcAft>
              <a:buClr>
                <a:srgbClr val="404040"/>
              </a:buClr>
              <a:buSzPts val="900"/>
              <a:buNone/>
              <a:defRPr sz="900"/>
            </a:lvl3pPr>
            <a:lvl4pPr indent="-228600" lvl="3" marL="1828800" algn="l">
              <a:lnSpc>
                <a:spcPct val="90000"/>
              </a:lnSpc>
              <a:spcBef>
                <a:spcPts val="375"/>
              </a:spcBef>
              <a:spcAft>
                <a:spcPts val="0"/>
              </a:spcAft>
              <a:buClr>
                <a:srgbClr val="404040"/>
              </a:buClr>
              <a:buSzPts val="750"/>
              <a:buNone/>
              <a:defRPr sz="750"/>
            </a:lvl4pPr>
            <a:lvl5pPr indent="-228600" lvl="4" marL="2286000" algn="l">
              <a:lnSpc>
                <a:spcPct val="90000"/>
              </a:lnSpc>
              <a:spcBef>
                <a:spcPts val="375"/>
              </a:spcBef>
              <a:spcAft>
                <a:spcPts val="0"/>
              </a:spcAft>
              <a:buClr>
                <a:srgbClr val="404040"/>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09" name="Google Shape;109;p84"/>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84"/>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84"/>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2" name="Shape 112"/>
        <p:cNvGrpSpPr/>
        <p:nvPr/>
      </p:nvGrpSpPr>
      <p:grpSpPr>
        <a:xfrm>
          <a:off x="0" y="0"/>
          <a:ext cx="0" cy="0"/>
          <a:chOff x="0" y="0"/>
          <a:chExt cx="0" cy="0"/>
        </a:xfrm>
      </p:grpSpPr>
      <p:sp>
        <p:nvSpPr>
          <p:cNvPr id="113" name="Google Shape;113;p85"/>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4" name="Google Shape;114;p85"/>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rgbClr val="404040"/>
              </a:buClr>
              <a:buSzPts val="2400"/>
              <a:buChar char="•"/>
              <a:defRPr sz="2400"/>
            </a:lvl1pPr>
            <a:lvl2pPr indent="-361950" lvl="1" marL="914400" algn="l">
              <a:lnSpc>
                <a:spcPct val="90000"/>
              </a:lnSpc>
              <a:spcBef>
                <a:spcPts val="375"/>
              </a:spcBef>
              <a:spcAft>
                <a:spcPts val="0"/>
              </a:spcAft>
              <a:buClr>
                <a:srgbClr val="404040"/>
              </a:buClr>
              <a:buSzPts val="2100"/>
              <a:buChar char="•"/>
              <a:defRPr sz="2100"/>
            </a:lvl2pPr>
            <a:lvl3pPr indent="-342900" lvl="2" marL="1371600" algn="l">
              <a:lnSpc>
                <a:spcPct val="90000"/>
              </a:lnSpc>
              <a:spcBef>
                <a:spcPts val="375"/>
              </a:spcBef>
              <a:spcAft>
                <a:spcPts val="0"/>
              </a:spcAft>
              <a:buClr>
                <a:srgbClr val="404040"/>
              </a:buClr>
              <a:buSzPts val="1800"/>
              <a:buChar char="•"/>
              <a:defRPr sz="1800"/>
            </a:lvl3pPr>
            <a:lvl4pPr indent="-323850" lvl="3" marL="1828800" algn="l">
              <a:lnSpc>
                <a:spcPct val="90000"/>
              </a:lnSpc>
              <a:spcBef>
                <a:spcPts val="375"/>
              </a:spcBef>
              <a:spcAft>
                <a:spcPts val="0"/>
              </a:spcAft>
              <a:buClr>
                <a:srgbClr val="404040"/>
              </a:buClr>
              <a:buSzPts val="1500"/>
              <a:buChar char="•"/>
              <a:defRPr sz="1500"/>
            </a:lvl4pPr>
            <a:lvl5pPr indent="-323850" lvl="4" marL="2286000" algn="l">
              <a:lnSpc>
                <a:spcPct val="90000"/>
              </a:lnSpc>
              <a:spcBef>
                <a:spcPts val="375"/>
              </a:spcBef>
              <a:spcAft>
                <a:spcPts val="0"/>
              </a:spcAft>
              <a:buClr>
                <a:srgbClr val="404040"/>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15" name="Google Shape;115;p85"/>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404040"/>
              </a:buClr>
              <a:buSzPts val="1200"/>
              <a:buNone/>
              <a:defRPr sz="1200"/>
            </a:lvl1pPr>
            <a:lvl2pPr indent="-228600" lvl="1" marL="914400" algn="l">
              <a:lnSpc>
                <a:spcPct val="90000"/>
              </a:lnSpc>
              <a:spcBef>
                <a:spcPts val="375"/>
              </a:spcBef>
              <a:spcAft>
                <a:spcPts val="0"/>
              </a:spcAft>
              <a:buClr>
                <a:srgbClr val="404040"/>
              </a:buClr>
              <a:buSzPts val="1050"/>
              <a:buNone/>
              <a:defRPr sz="1050"/>
            </a:lvl2pPr>
            <a:lvl3pPr indent="-228600" lvl="2" marL="1371600" algn="l">
              <a:lnSpc>
                <a:spcPct val="90000"/>
              </a:lnSpc>
              <a:spcBef>
                <a:spcPts val="375"/>
              </a:spcBef>
              <a:spcAft>
                <a:spcPts val="0"/>
              </a:spcAft>
              <a:buClr>
                <a:srgbClr val="404040"/>
              </a:buClr>
              <a:buSzPts val="900"/>
              <a:buNone/>
              <a:defRPr sz="900"/>
            </a:lvl3pPr>
            <a:lvl4pPr indent="-228600" lvl="3" marL="1828800" algn="l">
              <a:lnSpc>
                <a:spcPct val="90000"/>
              </a:lnSpc>
              <a:spcBef>
                <a:spcPts val="375"/>
              </a:spcBef>
              <a:spcAft>
                <a:spcPts val="0"/>
              </a:spcAft>
              <a:buClr>
                <a:srgbClr val="404040"/>
              </a:buClr>
              <a:buSzPts val="750"/>
              <a:buNone/>
              <a:defRPr sz="750"/>
            </a:lvl4pPr>
            <a:lvl5pPr indent="-228600" lvl="4" marL="2286000" algn="l">
              <a:lnSpc>
                <a:spcPct val="90000"/>
              </a:lnSpc>
              <a:spcBef>
                <a:spcPts val="375"/>
              </a:spcBef>
              <a:spcAft>
                <a:spcPts val="0"/>
              </a:spcAft>
              <a:buClr>
                <a:srgbClr val="404040"/>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16" name="Google Shape;116;p85"/>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85"/>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85"/>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86"/>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86"/>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rgbClr val="404040"/>
              </a:buClr>
              <a:buSzPts val="1800"/>
              <a:buNone/>
              <a:defRPr b="1" sz="1800"/>
            </a:lvl1pPr>
            <a:lvl2pPr indent="-228600" lvl="1" marL="914400" algn="l">
              <a:lnSpc>
                <a:spcPct val="90000"/>
              </a:lnSpc>
              <a:spcBef>
                <a:spcPts val="375"/>
              </a:spcBef>
              <a:spcAft>
                <a:spcPts val="0"/>
              </a:spcAft>
              <a:buClr>
                <a:srgbClr val="404040"/>
              </a:buClr>
              <a:buSzPts val="1500"/>
              <a:buNone/>
              <a:defRPr b="1" sz="1500"/>
            </a:lvl2pPr>
            <a:lvl3pPr indent="-228600" lvl="2" marL="1371600" algn="l">
              <a:lnSpc>
                <a:spcPct val="90000"/>
              </a:lnSpc>
              <a:spcBef>
                <a:spcPts val="375"/>
              </a:spcBef>
              <a:spcAft>
                <a:spcPts val="0"/>
              </a:spcAft>
              <a:buClr>
                <a:srgbClr val="404040"/>
              </a:buClr>
              <a:buSzPts val="1350"/>
              <a:buNone/>
              <a:defRPr b="1" sz="1350"/>
            </a:lvl3pPr>
            <a:lvl4pPr indent="-228600" lvl="3" marL="1828800" algn="l">
              <a:lnSpc>
                <a:spcPct val="90000"/>
              </a:lnSpc>
              <a:spcBef>
                <a:spcPts val="375"/>
              </a:spcBef>
              <a:spcAft>
                <a:spcPts val="0"/>
              </a:spcAft>
              <a:buClr>
                <a:srgbClr val="404040"/>
              </a:buClr>
              <a:buSzPts val="1200"/>
              <a:buNone/>
              <a:defRPr b="1" sz="1200"/>
            </a:lvl4pPr>
            <a:lvl5pPr indent="-228600" lvl="4" marL="2286000" algn="l">
              <a:lnSpc>
                <a:spcPct val="90000"/>
              </a:lnSpc>
              <a:spcBef>
                <a:spcPts val="375"/>
              </a:spcBef>
              <a:spcAft>
                <a:spcPts val="0"/>
              </a:spcAft>
              <a:buClr>
                <a:srgbClr val="404040"/>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22" name="Google Shape;122;p86"/>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3" name="Google Shape;123;p86"/>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rgbClr val="404040"/>
              </a:buClr>
              <a:buSzPts val="1800"/>
              <a:buNone/>
              <a:defRPr b="1" sz="1800"/>
            </a:lvl1pPr>
            <a:lvl2pPr indent="-228600" lvl="1" marL="914400" algn="l">
              <a:lnSpc>
                <a:spcPct val="90000"/>
              </a:lnSpc>
              <a:spcBef>
                <a:spcPts val="375"/>
              </a:spcBef>
              <a:spcAft>
                <a:spcPts val="0"/>
              </a:spcAft>
              <a:buClr>
                <a:srgbClr val="404040"/>
              </a:buClr>
              <a:buSzPts val="1500"/>
              <a:buNone/>
              <a:defRPr b="1" sz="1500"/>
            </a:lvl2pPr>
            <a:lvl3pPr indent="-228600" lvl="2" marL="1371600" algn="l">
              <a:lnSpc>
                <a:spcPct val="90000"/>
              </a:lnSpc>
              <a:spcBef>
                <a:spcPts val="375"/>
              </a:spcBef>
              <a:spcAft>
                <a:spcPts val="0"/>
              </a:spcAft>
              <a:buClr>
                <a:srgbClr val="404040"/>
              </a:buClr>
              <a:buSzPts val="1350"/>
              <a:buNone/>
              <a:defRPr b="1" sz="1350"/>
            </a:lvl3pPr>
            <a:lvl4pPr indent="-228600" lvl="3" marL="1828800" algn="l">
              <a:lnSpc>
                <a:spcPct val="90000"/>
              </a:lnSpc>
              <a:spcBef>
                <a:spcPts val="375"/>
              </a:spcBef>
              <a:spcAft>
                <a:spcPts val="0"/>
              </a:spcAft>
              <a:buClr>
                <a:srgbClr val="404040"/>
              </a:buClr>
              <a:buSzPts val="1200"/>
              <a:buNone/>
              <a:defRPr b="1" sz="1200"/>
            </a:lvl4pPr>
            <a:lvl5pPr indent="-228600" lvl="4" marL="2286000" algn="l">
              <a:lnSpc>
                <a:spcPct val="90000"/>
              </a:lnSpc>
              <a:spcBef>
                <a:spcPts val="375"/>
              </a:spcBef>
              <a:spcAft>
                <a:spcPts val="0"/>
              </a:spcAft>
              <a:buClr>
                <a:srgbClr val="404040"/>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24" name="Google Shape;124;p86"/>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5" name="Google Shape;125;p86"/>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86"/>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86"/>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8" name="Shape 128"/>
        <p:cNvGrpSpPr/>
        <p:nvPr/>
      </p:nvGrpSpPr>
      <p:grpSpPr>
        <a:xfrm>
          <a:off x="0" y="0"/>
          <a:ext cx="0" cy="0"/>
          <a:chOff x="0" y="0"/>
          <a:chExt cx="0" cy="0"/>
        </a:xfrm>
      </p:grpSpPr>
      <p:sp>
        <p:nvSpPr>
          <p:cNvPr id="129" name="Google Shape;129;p87"/>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0" name="Google Shape;130;p87"/>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1" name="Google Shape;131;p87"/>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2" name="Google Shape;132;p87"/>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87"/>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87"/>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5" name="Shape 135"/>
        <p:cNvGrpSpPr/>
        <p:nvPr/>
      </p:nvGrpSpPr>
      <p:grpSpPr>
        <a:xfrm>
          <a:off x="0" y="0"/>
          <a:ext cx="0" cy="0"/>
          <a:chOff x="0" y="0"/>
          <a:chExt cx="0" cy="0"/>
        </a:xfrm>
      </p:grpSpPr>
      <p:sp>
        <p:nvSpPr>
          <p:cNvPr id="136" name="Google Shape;136;p88"/>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7" name="Google Shape;137;p88"/>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38" name="Google Shape;138;p88"/>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88"/>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88"/>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1" name="Shape 141"/>
        <p:cNvGrpSpPr/>
        <p:nvPr/>
      </p:nvGrpSpPr>
      <p:grpSpPr>
        <a:xfrm>
          <a:off x="0" y="0"/>
          <a:ext cx="0" cy="0"/>
          <a:chOff x="0" y="0"/>
          <a:chExt cx="0" cy="0"/>
        </a:xfrm>
      </p:grpSpPr>
      <p:sp>
        <p:nvSpPr>
          <p:cNvPr id="142" name="Google Shape;142;p89"/>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43" name="Google Shape;143;p89"/>
          <p:cNvSpPr txBox="1"/>
          <p:nvPr>
            <p:ph idx="1" type="body"/>
          </p:nvPr>
        </p:nvSpPr>
        <p:spPr>
          <a:xfrm>
            <a:off x="488950" y="1346200"/>
            <a:ext cx="8026400" cy="4902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4" name="Google Shape;144;p89"/>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89"/>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89"/>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 name="Shape 22"/>
        <p:cNvGrpSpPr/>
        <p:nvPr/>
      </p:nvGrpSpPr>
      <p:grpSpPr>
        <a:xfrm>
          <a:off x="0" y="0"/>
          <a:ext cx="0" cy="0"/>
          <a:chOff x="0" y="0"/>
          <a:chExt cx="0" cy="0"/>
        </a:xfrm>
      </p:grpSpPr>
      <p:sp>
        <p:nvSpPr>
          <p:cNvPr id="23" name="Google Shape;23;p71"/>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 name="Google Shape;24;p71"/>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 name="Google Shape;25;p71"/>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1"/>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71"/>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titleOnly">
  <p:cSld name="TITLE_ONLY">
    <p:spTree>
      <p:nvGrpSpPr>
        <p:cNvPr id="154" name="Shape 154"/>
        <p:cNvGrpSpPr/>
        <p:nvPr/>
      </p:nvGrpSpPr>
      <p:grpSpPr>
        <a:xfrm>
          <a:off x="0" y="0"/>
          <a:ext cx="0" cy="0"/>
          <a:chOff x="0" y="0"/>
          <a:chExt cx="0" cy="0"/>
        </a:xfrm>
      </p:grpSpPr>
      <p:sp>
        <p:nvSpPr>
          <p:cNvPr id="155" name="Google Shape;155;p91"/>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56" name="Google Shape;156;p91"/>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91"/>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91"/>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9" name="Shape 159"/>
        <p:cNvGrpSpPr/>
        <p:nvPr/>
      </p:nvGrpSpPr>
      <p:grpSpPr>
        <a:xfrm>
          <a:off x="0" y="0"/>
          <a:ext cx="0" cy="0"/>
          <a:chOff x="0" y="0"/>
          <a:chExt cx="0" cy="0"/>
        </a:xfrm>
      </p:grpSpPr>
      <p:sp>
        <p:nvSpPr>
          <p:cNvPr id="160" name="Google Shape;160;p92"/>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61" name="Google Shape;161;p92"/>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2" name="Google Shape;162;p92"/>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92"/>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92"/>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5" name="Shape 165"/>
        <p:cNvGrpSpPr/>
        <p:nvPr/>
      </p:nvGrpSpPr>
      <p:grpSpPr>
        <a:xfrm>
          <a:off x="0" y="0"/>
          <a:ext cx="0" cy="0"/>
          <a:chOff x="0" y="0"/>
          <a:chExt cx="0" cy="0"/>
        </a:xfrm>
      </p:grpSpPr>
      <p:sp>
        <p:nvSpPr>
          <p:cNvPr id="166" name="Google Shape;166;p93"/>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67" name="Google Shape;167;p93"/>
          <p:cNvSpPr txBox="1"/>
          <p:nvPr>
            <p:ph idx="1" type="body"/>
          </p:nvPr>
        </p:nvSpPr>
        <p:spPr>
          <a:xfrm rot="5400000">
            <a:off x="2051050" y="-215900"/>
            <a:ext cx="4902200" cy="8026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8" name="Google Shape;168;p93"/>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93"/>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93"/>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1" name="Shape 171"/>
        <p:cNvGrpSpPr/>
        <p:nvPr/>
      </p:nvGrpSpPr>
      <p:grpSpPr>
        <a:xfrm>
          <a:off x="0" y="0"/>
          <a:ext cx="0" cy="0"/>
          <a:chOff x="0" y="0"/>
          <a:chExt cx="0" cy="0"/>
        </a:xfrm>
      </p:grpSpPr>
      <p:sp>
        <p:nvSpPr>
          <p:cNvPr id="172" name="Google Shape;172;p94"/>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3" name="Google Shape;173;p94"/>
          <p:cNvSpPr/>
          <p:nvPr>
            <p:ph idx="2" type="pic"/>
          </p:nvPr>
        </p:nvSpPr>
        <p:spPr>
          <a:xfrm>
            <a:off x="3887391" y="987426"/>
            <a:ext cx="4629150" cy="4873625"/>
          </a:xfrm>
          <a:prstGeom prst="rect">
            <a:avLst/>
          </a:prstGeom>
          <a:noFill/>
          <a:ln>
            <a:noFill/>
          </a:ln>
        </p:spPr>
      </p:sp>
      <p:sp>
        <p:nvSpPr>
          <p:cNvPr id="174" name="Google Shape;174;p94"/>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404040"/>
              </a:buClr>
              <a:buSzPts val="1200"/>
              <a:buNone/>
              <a:defRPr sz="1200"/>
            </a:lvl1pPr>
            <a:lvl2pPr indent="-228600" lvl="1" marL="914400" algn="l">
              <a:lnSpc>
                <a:spcPct val="90000"/>
              </a:lnSpc>
              <a:spcBef>
                <a:spcPts val="375"/>
              </a:spcBef>
              <a:spcAft>
                <a:spcPts val="0"/>
              </a:spcAft>
              <a:buClr>
                <a:srgbClr val="404040"/>
              </a:buClr>
              <a:buSzPts val="1050"/>
              <a:buNone/>
              <a:defRPr sz="1050"/>
            </a:lvl2pPr>
            <a:lvl3pPr indent="-228600" lvl="2" marL="1371600" algn="l">
              <a:lnSpc>
                <a:spcPct val="90000"/>
              </a:lnSpc>
              <a:spcBef>
                <a:spcPts val="375"/>
              </a:spcBef>
              <a:spcAft>
                <a:spcPts val="0"/>
              </a:spcAft>
              <a:buClr>
                <a:srgbClr val="404040"/>
              </a:buClr>
              <a:buSzPts val="900"/>
              <a:buNone/>
              <a:defRPr sz="900"/>
            </a:lvl3pPr>
            <a:lvl4pPr indent="-228600" lvl="3" marL="1828800" algn="l">
              <a:lnSpc>
                <a:spcPct val="90000"/>
              </a:lnSpc>
              <a:spcBef>
                <a:spcPts val="375"/>
              </a:spcBef>
              <a:spcAft>
                <a:spcPts val="0"/>
              </a:spcAft>
              <a:buClr>
                <a:srgbClr val="404040"/>
              </a:buClr>
              <a:buSzPts val="750"/>
              <a:buNone/>
              <a:defRPr sz="750"/>
            </a:lvl4pPr>
            <a:lvl5pPr indent="-228600" lvl="4" marL="2286000" algn="l">
              <a:lnSpc>
                <a:spcPct val="90000"/>
              </a:lnSpc>
              <a:spcBef>
                <a:spcPts val="375"/>
              </a:spcBef>
              <a:spcAft>
                <a:spcPts val="0"/>
              </a:spcAft>
              <a:buClr>
                <a:srgbClr val="404040"/>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75" name="Google Shape;175;p94"/>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94"/>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94"/>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8" name="Shape 178"/>
        <p:cNvGrpSpPr/>
        <p:nvPr/>
      </p:nvGrpSpPr>
      <p:grpSpPr>
        <a:xfrm>
          <a:off x="0" y="0"/>
          <a:ext cx="0" cy="0"/>
          <a:chOff x="0" y="0"/>
          <a:chExt cx="0" cy="0"/>
        </a:xfrm>
      </p:grpSpPr>
      <p:sp>
        <p:nvSpPr>
          <p:cNvPr id="179" name="Google Shape;179;p95"/>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80" name="Google Shape;180;p95"/>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rgbClr val="404040"/>
              </a:buClr>
              <a:buSzPts val="2400"/>
              <a:buChar char="•"/>
              <a:defRPr sz="2400"/>
            </a:lvl1pPr>
            <a:lvl2pPr indent="-361950" lvl="1" marL="914400" algn="l">
              <a:lnSpc>
                <a:spcPct val="90000"/>
              </a:lnSpc>
              <a:spcBef>
                <a:spcPts val="375"/>
              </a:spcBef>
              <a:spcAft>
                <a:spcPts val="0"/>
              </a:spcAft>
              <a:buClr>
                <a:srgbClr val="404040"/>
              </a:buClr>
              <a:buSzPts val="2100"/>
              <a:buChar char="•"/>
              <a:defRPr sz="2100"/>
            </a:lvl2pPr>
            <a:lvl3pPr indent="-342900" lvl="2" marL="1371600" algn="l">
              <a:lnSpc>
                <a:spcPct val="90000"/>
              </a:lnSpc>
              <a:spcBef>
                <a:spcPts val="375"/>
              </a:spcBef>
              <a:spcAft>
                <a:spcPts val="0"/>
              </a:spcAft>
              <a:buClr>
                <a:srgbClr val="404040"/>
              </a:buClr>
              <a:buSzPts val="1800"/>
              <a:buChar char="•"/>
              <a:defRPr sz="1800"/>
            </a:lvl3pPr>
            <a:lvl4pPr indent="-323850" lvl="3" marL="1828800" algn="l">
              <a:lnSpc>
                <a:spcPct val="90000"/>
              </a:lnSpc>
              <a:spcBef>
                <a:spcPts val="375"/>
              </a:spcBef>
              <a:spcAft>
                <a:spcPts val="0"/>
              </a:spcAft>
              <a:buClr>
                <a:srgbClr val="404040"/>
              </a:buClr>
              <a:buSzPts val="1500"/>
              <a:buChar char="•"/>
              <a:defRPr sz="1500"/>
            </a:lvl4pPr>
            <a:lvl5pPr indent="-323850" lvl="4" marL="2286000" algn="l">
              <a:lnSpc>
                <a:spcPct val="90000"/>
              </a:lnSpc>
              <a:spcBef>
                <a:spcPts val="375"/>
              </a:spcBef>
              <a:spcAft>
                <a:spcPts val="0"/>
              </a:spcAft>
              <a:buClr>
                <a:srgbClr val="404040"/>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81" name="Google Shape;181;p95"/>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404040"/>
              </a:buClr>
              <a:buSzPts val="1200"/>
              <a:buNone/>
              <a:defRPr sz="1200"/>
            </a:lvl1pPr>
            <a:lvl2pPr indent="-228600" lvl="1" marL="914400" algn="l">
              <a:lnSpc>
                <a:spcPct val="90000"/>
              </a:lnSpc>
              <a:spcBef>
                <a:spcPts val="375"/>
              </a:spcBef>
              <a:spcAft>
                <a:spcPts val="0"/>
              </a:spcAft>
              <a:buClr>
                <a:srgbClr val="404040"/>
              </a:buClr>
              <a:buSzPts val="1050"/>
              <a:buNone/>
              <a:defRPr sz="1050"/>
            </a:lvl2pPr>
            <a:lvl3pPr indent="-228600" lvl="2" marL="1371600" algn="l">
              <a:lnSpc>
                <a:spcPct val="90000"/>
              </a:lnSpc>
              <a:spcBef>
                <a:spcPts val="375"/>
              </a:spcBef>
              <a:spcAft>
                <a:spcPts val="0"/>
              </a:spcAft>
              <a:buClr>
                <a:srgbClr val="404040"/>
              </a:buClr>
              <a:buSzPts val="900"/>
              <a:buNone/>
              <a:defRPr sz="900"/>
            </a:lvl3pPr>
            <a:lvl4pPr indent="-228600" lvl="3" marL="1828800" algn="l">
              <a:lnSpc>
                <a:spcPct val="90000"/>
              </a:lnSpc>
              <a:spcBef>
                <a:spcPts val="375"/>
              </a:spcBef>
              <a:spcAft>
                <a:spcPts val="0"/>
              </a:spcAft>
              <a:buClr>
                <a:srgbClr val="404040"/>
              </a:buClr>
              <a:buSzPts val="750"/>
              <a:buNone/>
              <a:defRPr sz="750"/>
            </a:lvl4pPr>
            <a:lvl5pPr indent="-228600" lvl="4" marL="2286000" algn="l">
              <a:lnSpc>
                <a:spcPct val="90000"/>
              </a:lnSpc>
              <a:spcBef>
                <a:spcPts val="375"/>
              </a:spcBef>
              <a:spcAft>
                <a:spcPts val="0"/>
              </a:spcAft>
              <a:buClr>
                <a:srgbClr val="404040"/>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82" name="Google Shape;182;p95"/>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95"/>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95"/>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5" name="Shape 185"/>
        <p:cNvGrpSpPr/>
        <p:nvPr/>
      </p:nvGrpSpPr>
      <p:grpSpPr>
        <a:xfrm>
          <a:off x="0" y="0"/>
          <a:ext cx="0" cy="0"/>
          <a:chOff x="0" y="0"/>
          <a:chExt cx="0" cy="0"/>
        </a:xfrm>
      </p:grpSpPr>
      <p:sp>
        <p:nvSpPr>
          <p:cNvPr id="186" name="Google Shape;186;p96"/>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87" name="Google Shape;187;p96"/>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rgbClr val="404040"/>
              </a:buClr>
              <a:buSzPts val="1800"/>
              <a:buNone/>
              <a:defRPr b="1" sz="1800"/>
            </a:lvl1pPr>
            <a:lvl2pPr indent="-228600" lvl="1" marL="914400" algn="l">
              <a:lnSpc>
                <a:spcPct val="90000"/>
              </a:lnSpc>
              <a:spcBef>
                <a:spcPts val="375"/>
              </a:spcBef>
              <a:spcAft>
                <a:spcPts val="0"/>
              </a:spcAft>
              <a:buClr>
                <a:srgbClr val="404040"/>
              </a:buClr>
              <a:buSzPts val="1500"/>
              <a:buNone/>
              <a:defRPr b="1" sz="1500"/>
            </a:lvl2pPr>
            <a:lvl3pPr indent="-228600" lvl="2" marL="1371600" algn="l">
              <a:lnSpc>
                <a:spcPct val="90000"/>
              </a:lnSpc>
              <a:spcBef>
                <a:spcPts val="375"/>
              </a:spcBef>
              <a:spcAft>
                <a:spcPts val="0"/>
              </a:spcAft>
              <a:buClr>
                <a:srgbClr val="404040"/>
              </a:buClr>
              <a:buSzPts val="1350"/>
              <a:buNone/>
              <a:defRPr b="1" sz="1350"/>
            </a:lvl3pPr>
            <a:lvl4pPr indent="-228600" lvl="3" marL="1828800" algn="l">
              <a:lnSpc>
                <a:spcPct val="90000"/>
              </a:lnSpc>
              <a:spcBef>
                <a:spcPts val="375"/>
              </a:spcBef>
              <a:spcAft>
                <a:spcPts val="0"/>
              </a:spcAft>
              <a:buClr>
                <a:srgbClr val="404040"/>
              </a:buClr>
              <a:buSzPts val="1200"/>
              <a:buNone/>
              <a:defRPr b="1" sz="1200"/>
            </a:lvl4pPr>
            <a:lvl5pPr indent="-228600" lvl="4" marL="2286000" algn="l">
              <a:lnSpc>
                <a:spcPct val="90000"/>
              </a:lnSpc>
              <a:spcBef>
                <a:spcPts val="375"/>
              </a:spcBef>
              <a:spcAft>
                <a:spcPts val="0"/>
              </a:spcAft>
              <a:buClr>
                <a:srgbClr val="404040"/>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88" name="Google Shape;188;p96"/>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9" name="Google Shape;189;p96"/>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rgbClr val="404040"/>
              </a:buClr>
              <a:buSzPts val="1800"/>
              <a:buNone/>
              <a:defRPr b="1" sz="1800"/>
            </a:lvl1pPr>
            <a:lvl2pPr indent="-228600" lvl="1" marL="914400" algn="l">
              <a:lnSpc>
                <a:spcPct val="90000"/>
              </a:lnSpc>
              <a:spcBef>
                <a:spcPts val="375"/>
              </a:spcBef>
              <a:spcAft>
                <a:spcPts val="0"/>
              </a:spcAft>
              <a:buClr>
                <a:srgbClr val="404040"/>
              </a:buClr>
              <a:buSzPts val="1500"/>
              <a:buNone/>
              <a:defRPr b="1" sz="1500"/>
            </a:lvl2pPr>
            <a:lvl3pPr indent="-228600" lvl="2" marL="1371600" algn="l">
              <a:lnSpc>
                <a:spcPct val="90000"/>
              </a:lnSpc>
              <a:spcBef>
                <a:spcPts val="375"/>
              </a:spcBef>
              <a:spcAft>
                <a:spcPts val="0"/>
              </a:spcAft>
              <a:buClr>
                <a:srgbClr val="404040"/>
              </a:buClr>
              <a:buSzPts val="1350"/>
              <a:buNone/>
              <a:defRPr b="1" sz="1350"/>
            </a:lvl3pPr>
            <a:lvl4pPr indent="-228600" lvl="3" marL="1828800" algn="l">
              <a:lnSpc>
                <a:spcPct val="90000"/>
              </a:lnSpc>
              <a:spcBef>
                <a:spcPts val="375"/>
              </a:spcBef>
              <a:spcAft>
                <a:spcPts val="0"/>
              </a:spcAft>
              <a:buClr>
                <a:srgbClr val="404040"/>
              </a:buClr>
              <a:buSzPts val="1200"/>
              <a:buNone/>
              <a:defRPr b="1" sz="1200"/>
            </a:lvl4pPr>
            <a:lvl5pPr indent="-228600" lvl="4" marL="2286000" algn="l">
              <a:lnSpc>
                <a:spcPct val="90000"/>
              </a:lnSpc>
              <a:spcBef>
                <a:spcPts val="375"/>
              </a:spcBef>
              <a:spcAft>
                <a:spcPts val="0"/>
              </a:spcAft>
              <a:buClr>
                <a:srgbClr val="404040"/>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90" name="Google Shape;190;p96"/>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1" name="Google Shape;191;p96"/>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96"/>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96"/>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4" name="Shape 194"/>
        <p:cNvGrpSpPr/>
        <p:nvPr/>
      </p:nvGrpSpPr>
      <p:grpSpPr>
        <a:xfrm>
          <a:off x="0" y="0"/>
          <a:ext cx="0" cy="0"/>
          <a:chOff x="0" y="0"/>
          <a:chExt cx="0" cy="0"/>
        </a:xfrm>
      </p:grpSpPr>
      <p:sp>
        <p:nvSpPr>
          <p:cNvPr id="195" name="Google Shape;195;p97"/>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96" name="Google Shape;196;p97"/>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7" name="Google Shape;197;p97"/>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8" name="Google Shape;198;p97"/>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97"/>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97"/>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1" name="Shape 201"/>
        <p:cNvGrpSpPr/>
        <p:nvPr/>
      </p:nvGrpSpPr>
      <p:grpSpPr>
        <a:xfrm>
          <a:off x="0" y="0"/>
          <a:ext cx="0" cy="0"/>
          <a:chOff x="0" y="0"/>
          <a:chExt cx="0" cy="0"/>
        </a:xfrm>
      </p:grpSpPr>
      <p:sp>
        <p:nvSpPr>
          <p:cNvPr id="202" name="Google Shape;202;p98"/>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03" name="Google Shape;203;p98"/>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04" name="Google Shape;204;p98"/>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98"/>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98"/>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7" name="Shape 207"/>
        <p:cNvGrpSpPr/>
        <p:nvPr/>
      </p:nvGrpSpPr>
      <p:grpSpPr>
        <a:xfrm>
          <a:off x="0" y="0"/>
          <a:ext cx="0" cy="0"/>
          <a:chOff x="0" y="0"/>
          <a:chExt cx="0" cy="0"/>
        </a:xfrm>
      </p:grpSpPr>
      <p:sp>
        <p:nvSpPr>
          <p:cNvPr id="208" name="Google Shape;208;p99"/>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09" name="Google Shape;209;p99"/>
          <p:cNvSpPr txBox="1"/>
          <p:nvPr>
            <p:ph idx="1" type="body"/>
          </p:nvPr>
        </p:nvSpPr>
        <p:spPr>
          <a:xfrm>
            <a:off x="488950" y="1346200"/>
            <a:ext cx="8026400" cy="4902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rgbClr val="404040"/>
              </a:buClr>
              <a:buSzPts val="1800"/>
              <a:buChar char="•"/>
              <a:defRPr/>
            </a:lvl1pPr>
            <a:lvl2pPr indent="-342900" lvl="1" marL="914400" algn="l">
              <a:lnSpc>
                <a:spcPct val="90000"/>
              </a:lnSpc>
              <a:spcBef>
                <a:spcPts val="375"/>
              </a:spcBef>
              <a:spcAft>
                <a:spcPts val="0"/>
              </a:spcAft>
              <a:buClr>
                <a:srgbClr val="404040"/>
              </a:buClr>
              <a:buSzPts val="1800"/>
              <a:buChar char="•"/>
              <a:defRPr/>
            </a:lvl2pPr>
            <a:lvl3pPr indent="-342900" lvl="2" marL="1371600" algn="l">
              <a:lnSpc>
                <a:spcPct val="90000"/>
              </a:lnSpc>
              <a:spcBef>
                <a:spcPts val="375"/>
              </a:spcBef>
              <a:spcAft>
                <a:spcPts val="0"/>
              </a:spcAft>
              <a:buClr>
                <a:srgbClr val="404040"/>
              </a:buClr>
              <a:buSzPts val="1800"/>
              <a:buChar char="•"/>
              <a:defRPr/>
            </a:lvl3pPr>
            <a:lvl4pPr indent="-342900" lvl="3" marL="1828800" algn="l">
              <a:lnSpc>
                <a:spcPct val="90000"/>
              </a:lnSpc>
              <a:spcBef>
                <a:spcPts val="375"/>
              </a:spcBef>
              <a:spcAft>
                <a:spcPts val="0"/>
              </a:spcAft>
              <a:buClr>
                <a:srgbClr val="404040"/>
              </a:buClr>
              <a:buSzPts val="1800"/>
              <a:buChar char="•"/>
              <a:defRPr/>
            </a:lvl4pPr>
            <a:lvl5pPr indent="-342900" lvl="4" marL="2286000" algn="l">
              <a:lnSpc>
                <a:spcPct val="90000"/>
              </a:lnSpc>
              <a:spcBef>
                <a:spcPts val="375"/>
              </a:spcBef>
              <a:spcAft>
                <a:spcPts val="0"/>
              </a:spcAft>
              <a:buClr>
                <a:srgbClr val="404040"/>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0" name="Google Shape;210;p99"/>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99"/>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99"/>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2" name="Shape 222"/>
        <p:cNvGrpSpPr/>
        <p:nvPr/>
      </p:nvGrpSpPr>
      <p:grpSpPr>
        <a:xfrm>
          <a:off x="0" y="0"/>
          <a:ext cx="0" cy="0"/>
          <a:chOff x="0" y="0"/>
          <a:chExt cx="0" cy="0"/>
        </a:xfrm>
      </p:grpSpPr>
      <p:sp>
        <p:nvSpPr>
          <p:cNvPr id="223" name="Google Shape;223;p101"/>
          <p:cNvSpPr txBox="1"/>
          <p:nvPr>
            <p:ph type="ctrTitle"/>
          </p:nvPr>
        </p:nvSpPr>
        <p:spPr>
          <a:xfrm>
            <a:off x="1143000" y="1538287"/>
            <a:ext cx="6858000" cy="2387600"/>
          </a:xfrm>
          <a:prstGeom prst="rect">
            <a:avLst/>
          </a:prstGeom>
          <a:noFill/>
          <a:ln>
            <a:noFill/>
          </a:ln>
        </p:spPr>
        <p:txBody>
          <a:bodyPr anchorCtr="0" anchor="b" bIns="45700" lIns="91425" spcFirstLastPara="1" rIns="91425" wrap="square" tIns="45700">
            <a:normAutofit/>
          </a:bodyPr>
          <a:lstStyle>
            <a:lvl1pPr lvl="0" marR="0" algn="ctr">
              <a:lnSpc>
                <a:spcPct val="90000"/>
              </a:lnSpc>
              <a:spcBef>
                <a:spcPts val="0"/>
              </a:spcBef>
              <a:spcAft>
                <a:spcPts val="0"/>
              </a:spcAft>
              <a:buClr>
                <a:srgbClr val="3F3F3F"/>
              </a:buClr>
              <a:buSzPts val="4400"/>
              <a:buFont typeface="Calibri"/>
              <a:buNone/>
              <a:defRPr sz="4400">
                <a:solidFill>
                  <a:srgbClr val="3F3F3F"/>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24" name="Google Shape;224;p101"/>
          <p:cNvSpPr txBox="1"/>
          <p:nvPr>
            <p:ph idx="1" type="subTitle"/>
          </p:nvPr>
        </p:nvSpPr>
        <p:spPr>
          <a:xfrm>
            <a:off x="1143000" y="4313238"/>
            <a:ext cx="6858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lt1"/>
              </a:buClr>
              <a:buSzPts val="2800"/>
              <a:buNone/>
              <a:defRPr sz="2800">
                <a:solidFill>
                  <a:schemeClr val="lt1"/>
                </a:solidFill>
              </a:defRPr>
            </a:lvl1pPr>
            <a:lvl2pPr lvl="1" algn="ctr">
              <a:lnSpc>
                <a:spcPct val="90000"/>
              </a:lnSpc>
              <a:spcBef>
                <a:spcPts val="375"/>
              </a:spcBef>
              <a:spcAft>
                <a:spcPts val="0"/>
              </a:spcAft>
              <a:buClr>
                <a:srgbClr val="404040"/>
              </a:buClr>
              <a:buSzPts val="1500"/>
              <a:buNone/>
              <a:defRPr sz="1500"/>
            </a:lvl2pPr>
            <a:lvl3pPr lvl="2" algn="ctr">
              <a:lnSpc>
                <a:spcPct val="90000"/>
              </a:lnSpc>
              <a:spcBef>
                <a:spcPts val="375"/>
              </a:spcBef>
              <a:spcAft>
                <a:spcPts val="0"/>
              </a:spcAft>
              <a:buClr>
                <a:srgbClr val="404040"/>
              </a:buClr>
              <a:buSzPts val="1350"/>
              <a:buNone/>
              <a:defRPr sz="1350"/>
            </a:lvl3pPr>
            <a:lvl4pPr lvl="3" algn="ctr">
              <a:lnSpc>
                <a:spcPct val="90000"/>
              </a:lnSpc>
              <a:spcBef>
                <a:spcPts val="375"/>
              </a:spcBef>
              <a:spcAft>
                <a:spcPts val="0"/>
              </a:spcAft>
              <a:buClr>
                <a:srgbClr val="404040"/>
              </a:buClr>
              <a:buSzPts val="1200"/>
              <a:buNone/>
              <a:defRPr sz="1200"/>
            </a:lvl4pPr>
            <a:lvl5pPr lvl="4" algn="ctr">
              <a:lnSpc>
                <a:spcPct val="90000"/>
              </a:lnSpc>
              <a:spcBef>
                <a:spcPts val="375"/>
              </a:spcBef>
              <a:spcAft>
                <a:spcPts val="0"/>
              </a:spcAft>
              <a:buClr>
                <a:srgbClr val="404040"/>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25" name="Google Shape;225;p101"/>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101"/>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101"/>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8" name="Shape 28"/>
        <p:cNvGrpSpPr/>
        <p:nvPr/>
      </p:nvGrpSpPr>
      <p:grpSpPr>
        <a:xfrm>
          <a:off x="0" y="0"/>
          <a:ext cx="0" cy="0"/>
          <a:chOff x="0" y="0"/>
          <a:chExt cx="0" cy="0"/>
        </a:xfrm>
      </p:grpSpPr>
      <p:sp>
        <p:nvSpPr>
          <p:cNvPr id="29" name="Google Shape;29;p72"/>
          <p:cNvSpPr txBox="1"/>
          <p:nvPr>
            <p:ph type="title"/>
          </p:nvPr>
        </p:nvSpPr>
        <p:spPr>
          <a:xfrm>
            <a:off x="628650" y="365125"/>
            <a:ext cx="78867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0" name="Google Shape;30;p72"/>
          <p:cNvSpPr txBox="1"/>
          <p:nvPr>
            <p:ph idx="1" type="body"/>
          </p:nvPr>
        </p:nvSpPr>
        <p:spPr>
          <a:xfrm rot="5400000">
            <a:off x="2396332" y="57943"/>
            <a:ext cx="4351337"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 name="Google Shape;31;p72"/>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2"/>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2"/>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237" name="Shape 237"/>
        <p:cNvGrpSpPr/>
        <p:nvPr/>
      </p:nvGrpSpPr>
      <p:grpSpPr>
        <a:xfrm>
          <a:off x="0" y="0"/>
          <a:ext cx="0" cy="0"/>
          <a:chOff x="0" y="0"/>
          <a:chExt cx="0" cy="0"/>
        </a:xfrm>
      </p:grpSpPr>
      <p:sp>
        <p:nvSpPr>
          <p:cNvPr id="238" name="Google Shape;238;p103"/>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103"/>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103"/>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50" name="Shape 250"/>
        <p:cNvGrpSpPr/>
        <p:nvPr/>
      </p:nvGrpSpPr>
      <p:grpSpPr>
        <a:xfrm>
          <a:off x="0" y="0"/>
          <a:ext cx="0" cy="0"/>
          <a:chOff x="0" y="0"/>
          <a:chExt cx="0" cy="0"/>
        </a:xfrm>
      </p:grpSpPr>
      <p:sp>
        <p:nvSpPr>
          <p:cNvPr id="251" name="Google Shape;251;p105"/>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105"/>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105"/>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1" name="Shape 261"/>
        <p:cNvGrpSpPr/>
        <p:nvPr/>
      </p:nvGrpSpPr>
      <p:grpSpPr>
        <a:xfrm>
          <a:off x="0" y="0"/>
          <a:ext cx="0" cy="0"/>
          <a:chOff x="0" y="0"/>
          <a:chExt cx="0" cy="0"/>
        </a:xfrm>
      </p:grpSpPr>
      <p:sp>
        <p:nvSpPr>
          <p:cNvPr id="262" name="Google Shape;262;p107"/>
          <p:cNvSpPr txBox="1"/>
          <p:nvPr>
            <p:ph type="ctrTitle"/>
          </p:nvPr>
        </p:nvSpPr>
        <p:spPr>
          <a:xfrm>
            <a:off x="1143000" y="1538287"/>
            <a:ext cx="6858000" cy="2387600"/>
          </a:xfrm>
          <a:prstGeom prst="rect">
            <a:avLst/>
          </a:prstGeom>
          <a:noFill/>
          <a:ln>
            <a:noFill/>
          </a:ln>
        </p:spPr>
        <p:txBody>
          <a:bodyPr anchorCtr="0" anchor="b" bIns="45700" lIns="91425" spcFirstLastPara="1" rIns="91425" wrap="square" tIns="45700">
            <a:normAutofit/>
          </a:bodyPr>
          <a:lstStyle>
            <a:lvl1pPr lvl="0" marR="0" algn="ctr">
              <a:lnSpc>
                <a:spcPct val="90000"/>
              </a:lnSpc>
              <a:spcBef>
                <a:spcPts val="0"/>
              </a:spcBef>
              <a:spcAft>
                <a:spcPts val="0"/>
              </a:spcAft>
              <a:buClr>
                <a:srgbClr val="3F3F3F"/>
              </a:buClr>
              <a:buSzPts val="4400"/>
              <a:buFont typeface="Calibri"/>
              <a:buNone/>
              <a:defRPr sz="4400">
                <a:solidFill>
                  <a:srgbClr val="3F3F3F"/>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3" name="Google Shape;263;p107"/>
          <p:cNvSpPr txBox="1"/>
          <p:nvPr>
            <p:ph idx="1" type="subTitle"/>
          </p:nvPr>
        </p:nvSpPr>
        <p:spPr>
          <a:xfrm>
            <a:off x="1143000" y="4313238"/>
            <a:ext cx="6858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lt1"/>
              </a:buClr>
              <a:buSzPts val="2800"/>
              <a:buNone/>
              <a:defRPr sz="2800">
                <a:solidFill>
                  <a:schemeClr val="lt1"/>
                </a:solidFill>
              </a:defRPr>
            </a:lvl1pPr>
            <a:lvl2pPr lvl="1" algn="ctr">
              <a:lnSpc>
                <a:spcPct val="90000"/>
              </a:lnSpc>
              <a:spcBef>
                <a:spcPts val="375"/>
              </a:spcBef>
              <a:spcAft>
                <a:spcPts val="0"/>
              </a:spcAft>
              <a:buClr>
                <a:srgbClr val="404040"/>
              </a:buClr>
              <a:buSzPts val="1500"/>
              <a:buNone/>
              <a:defRPr sz="1500"/>
            </a:lvl2pPr>
            <a:lvl3pPr lvl="2" algn="ctr">
              <a:lnSpc>
                <a:spcPct val="90000"/>
              </a:lnSpc>
              <a:spcBef>
                <a:spcPts val="375"/>
              </a:spcBef>
              <a:spcAft>
                <a:spcPts val="0"/>
              </a:spcAft>
              <a:buClr>
                <a:srgbClr val="404040"/>
              </a:buClr>
              <a:buSzPts val="1350"/>
              <a:buNone/>
              <a:defRPr sz="1350"/>
            </a:lvl3pPr>
            <a:lvl4pPr lvl="3" algn="ctr">
              <a:lnSpc>
                <a:spcPct val="90000"/>
              </a:lnSpc>
              <a:spcBef>
                <a:spcPts val="375"/>
              </a:spcBef>
              <a:spcAft>
                <a:spcPts val="0"/>
              </a:spcAft>
              <a:buClr>
                <a:srgbClr val="404040"/>
              </a:buClr>
              <a:buSzPts val="1200"/>
              <a:buNone/>
              <a:defRPr sz="1200"/>
            </a:lvl4pPr>
            <a:lvl5pPr lvl="4" algn="ctr">
              <a:lnSpc>
                <a:spcPct val="90000"/>
              </a:lnSpc>
              <a:spcBef>
                <a:spcPts val="375"/>
              </a:spcBef>
              <a:spcAft>
                <a:spcPts val="0"/>
              </a:spcAft>
              <a:buClr>
                <a:srgbClr val="404040"/>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64" name="Google Shape;264;p107"/>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107"/>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107"/>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74" name="Shape 274"/>
        <p:cNvGrpSpPr/>
        <p:nvPr/>
      </p:nvGrpSpPr>
      <p:grpSpPr>
        <a:xfrm>
          <a:off x="0" y="0"/>
          <a:ext cx="0" cy="0"/>
          <a:chOff x="0" y="0"/>
          <a:chExt cx="0" cy="0"/>
        </a:xfrm>
      </p:grpSpPr>
      <p:sp>
        <p:nvSpPr>
          <p:cNvPr id="275" name="Google Shape;275;p109"/>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p109"/>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109"/>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5" name="Shape 285"/>
        <p:cNvGrpSpPr/>
        <p:nvPr/>
      </p:nvGrpSpPr>
      <p:grpSpPr>
        <a:xfrm>
          <a:off x="0" y="0"/>
          <a:ext cx="0" cy="0"/>
          <a:chOff x="0" y="0"/>
          <a:chExt cx="0" cy="0"/>
        </a:xfrm>
      </p:grpSpPr>
      <p:sp>
        <p:nvSpPr>
          <p:cNvPr id="286" name="Google Shape;286;p111"/>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p111"/>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111"/>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7" name="Shape 297"/>
        <p:cNvGrpSpPr/>
        <p:nvPr/>
      </p:nvGrpSpPr>
      <p:grpSpPr>
        <a:xfrm>
          <a:off x="0" y="0"/>
          <a:ext cx="0" cy="0"/>
          <a:chOff x="0" y="0"/>
          <a:chExt cx="0" cy="0"/>
        </a:xfrm>
      </p:grpSpPr>
      <p:sp>
        <p:nvSpPr>
          <p:cNvPr id="298" name="Google Shape;298;p113"/>
          <p:cNvSpPr txBox="1"/>
          <p:nvPr>
            <p:ph type="title"/>
          </p:nvPr>
        </p:nvSpPr>
        <p:spPr>
          <a:xfrm>
            <a:off x="628650" y="365125"/>
            <a:ext cx="78867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99" name="Google Shape;299;p113"/>
          <p:cNvSpPr txBox="1"/>
          <p:nvPr>
            <p:ph idx="1" type="body"/>
          </p:nvPr>
        </p:nvSpPr>
        <p:spPr>
          <a:xfrm>
            <a:off x="628650" y="1825625"/>
            <a:ext cx="7886700" cy="435133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0" name="Google Shape;300;p113"/>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p113"/>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113"/>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 name="Shape 34"/>
        <p:cNvGrpSpPr/>
        <p:nvPr/>
      </p:nvGrpSpPr>
      <p:grpSpPr>
        <a:xfrm>
          <a:off x="0" y="0"/>
          <a:ext cx="0" cy="0"/>
          <a:chOff x="0" y="0"/>
          <a:chExt cx="0" cy="0"/>
        </a:xfrm>
      </p:grpSpPr>
      <p:sp>
        <p:nvSpPr>
          <p:cNvPr id="35" name="Google Shape;35;p7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 name="Google Shape;36;p73"/>
          <p:cNvSpPr/>
          <p:nvPr>
            <p:ph idx="2" type="pic"/>
          </p:nvPr>
        </p:nvSpPr>
        <p:spPr>
          <a:xfrm>
            <a:off x="3887391" y="987426"/>
            <a:ext cx="4629150" cy="4873625"/>
          </a:xfrm>
          <a:prstGeom prst="rect">
            <a:avLst/>
          </a:prstGeom>
          <a:noFill/>
          <a:ln>
            <a:noFill/>
          </a:ln>
        </p:spPr>
      </p:sp>
      <p:sp>
        <p:nvSpPr>
          <p:cNvPr id="37" name="Google Shape;37;p7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38" name="Google Shape;38;p73"/>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3"/>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3"/>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1" name="Shape 41"/>
        <p:cNvGrpSpPr/>
        <p:nvPr/>
      </p:nvGrpSpPr>
      <p:grpSpPr>
        <a:xfrm>
          <a:off x="0" y="0"/>
          <a:ext cx="0" cy="0"/>
          <a:chOff x="0" y="0"/>
          <a:chExt cx="0" cy="0"/>
        </a:xfrm>
      </p:grpSpPr>
      <p:sp>
        <p:nvSpPr>
          <p:cNvPr id="42" name="Google Shape;42;p74"/>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3" name="Google Shape;43;p74"/>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44" name="Google Shape;44;p74"/>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45" name="Google Shape;45;p74"/>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4"/>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4"/>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75"/>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5"/>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5"/>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6"/>
          <p:cNvSpPr txBox="1"/>
          <p:nvPr>
            <p:ph type="title"/>
          </p:nvPr>
        </p:nvSpPr>
        <p:spPr>
          <a:xfrm>
            <a:off x="628650" y="365125"/>
            <a:ext cx="78867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4" name="Google Shape;54;p76"/>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6"/>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6"/>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77"/>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 name="Google Shape;59;p77"/>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0" name="Google Shape;60;p77"/>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 name="Google Shape;61;p77"/>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2" name="Google Shape;62;p77"/>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3" name="Google Shape;63;p77"/>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7"/>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77"/>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78"/>
          <p:cNvSpPr txBox="1"/>
          <p:nvPr>
            <p:ph type="title"/>
          </p:nvPr>
        </p:nvSpPr>
        <p:spPr>
          <a:xfrm>
            <a:off x="628650" y="365125"/>
            <a:ext cx="78867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8" name="Google Shape;68;p78"/>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 name="Google Shape;69;p78"/>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0" name="Google Shape;70;p78"/>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8"/>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8"/>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oleObject" Target="../embeddings/oleObject1.bin"/><Relationship Id="rId2" Type="http://schemas.openxmlformats.org/officeDocument/2006/relationships/oleObject" Target="../embeddings/oleObject1.bin"/><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vmlDrawing" Target="../drawings/vmlDrawing1.vml"/><Relationship Id="rId14" Type="http://schemas.openxmlformats.org/officeDocument/2006/relationships/theme" Target="../theme/theme10.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10.xml.rels><?xml version="1.0" encoding="UTF-8" standalone="yes"?><Relationships xmlns="http://schemas.openxmlformats.org/package/2006/relationships"><Relationship Id="rId1" Type="http://schemas.openxmlformats.org/officeDocument/2006/relationships/oleObject" Target="../embeddings/oleObject6.bin"/><Relationship Id="rId2" Type="http://schemas.openxmlformats.org/officeDocument/2006/relationships/oleObject" Target="../embeddings/oleObject6.bin"/><Relationship Id="rId3" Type="http://schemas.openxmlformats.org/officeDocument/2006/relationships/image" Target="../media/image1.png"/><Relationship Id="rId4" Type="http://schemas.openxmlformats.org/officeDocument/2006/relationships/oleObject" Target="../embeddings/oleObject7.bin"/><Relationship Id="rId5" Type="http://schemas.openxmlformats.org/officeDocument/2006/relationships/oleObject" Target="../embeddings/oleObject7.bin"/><Relationship Id="rId6" Type="http://schemas.openxmlformats.org/officeDocument/2006/relationships/slideLayout" Target="../slideLayouts/slideLayout35.xml"/><Relationship Id="rId7" Type="http://schemas.openxmlformats.org/officeDocument/2006/relationships/theme" Target="../theme/theme6.xml"/><Relationship Id="rId8" Type="http://schemas.openxmlformats.org/officeDocument/2006/relationships/vmlDrawing" Target="../drawings/vmlDrawing6.v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 Type="http://schemas.openxmlformats.org/officeDocument/2006/relationships/image" Target="../media/image4.jpg"/><Relationship Id="rId2" Type="http://schemas.openxmlformats.org/officeDocument/2006/relationships/image" Target="../media/image3.jpg"/><Relationship Id="rId3" Type="http://schemas.openxmlformats.org/officeDocument/2006/relationships/oleObject" Target="../embeddings/oleObject2.bin"/><Relationship Id="rId4" Type="http://schemas.openxmlformats.org/officeDocument/2006/relationships/oleObject" Target="../embeddings/oleObject2.bin"/><Relationship Id="rId9" Type="http://schemas.openxmlformats.org/officeDocument/2006/relationships/slideLayout" Target="../slideLayouts/slideLayout14.xml"/><Relationship Id="rId15" Type="http://schemas.openxmlformats.org/officeDocument/2006/relationships/theme" Target="../theme/theme8.xml"/><Relationship Id="rId14" Type="http://schemas.openxmlformats.org/officeDocument/2006/relationships/slideLayout" Target="../slideLayouts/slideLayout19.xml"/><Relationship Id="rId16" Type="http://schemas.openxmlformats.org/officeDocument/2006/relationships/vmlDrawing" Target="../drawings/vmlDrawing2.vml"/><Relationship Id="rId5" Type="http://schemas.openxmlformats.org/officeDocument/2006/relationships/image" Target="../media/image1.png"/><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7.xml"/><Relationship Id="rId1" Type="http://schemas.openxmlformats.org/officeDocument/2006/relationships/image" Target="../media/image4.jpg"/><Relationship Id="rId2" Type="http://schemas.openxmlformats.org/officeDocument/2006/relationships/image" Target="../media/image3.jpg"/><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4.jpg"/><Relationship Id="rId2" Type="http://schemas.openxmlformats.org/officeDocument/2006/relationships/image" Target="../media/image3.jpg"/><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1.png"/><Relationship Id="rId6" Type="http://schemas.openxmlformats.org/officeDocument/2006/relationships/slideLayout" Target="../slideLayouts/slideLayout29.xml"/><Relationship Id="rId7" Type="http://schemas.openxmlformats.org/officeDocument/2006/relationships/theme" Target="../theme/theme4.xml"/><Relationship Id="rId8" Type="http://schemas.openxmlformats.org/officeDocument/2006/relationships/vmlDrawing" Target="../drawings/vmlDrawing3.v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25.jpg"/><Relationship Id="rId2" Type="http://schemas.openxmlformats.org/officeDocument/2006/relationships/image" Target="../media/image3.jpg"/><Relationship Id="rId3" Type="http://schemas.openxmlformats.org/officeDocument/2006/relationships/oleObject" Target="../embeddings/oleObject4.bin"/><Relationship Id="rId4" Type="http://schemas.openxmlformats.org/officeDocument/2006/relationships/oleObject" Target="../embeddings/oleObject4.bin"/><Relationship Id="rId5" Type="http://schemas.openxmlformats.org/officeDocument/2006/relationships/image" Target="../media/image1.png"/><Relationship Id="rId6" Type="http://schemas.openxmlformats.org/officeDocument/2006/relationships/slideLayout" Target="../slideLayouts/slideLayout30.xml"/><Relationship Id="rId7" Type="http://schemas.openxmlformats.org/officeDocument/2006/relationships/theme" Target="../theme/theme1.xml"/><Relationship Id="rId8" Type="http://schemas.openxmlformats.org/officeDocument/2006/relationships/vmlDrawing" Target="../drawings/vmlDrawing4.v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jpg"/><Relationship Id="rId3" Type="http://schemas.openxmlformats.org/officeDocument/2006/relationships/oleObject" Target="../embeddings/oleObject5.bin"/><Relationship Id="rId4" Type="http://schemas.openxmlformats.org/officeDocument/2006/relationships/oleObject" Target="../embeddings/oleObject5.bin"/><Relationship Id="rId5" Type="http://schemas.openxmlformats.org/officeDocument/2006/relationships/image" Target="../media/image1.png"/><Relationship Id="rId6" Type="http://schemas.openxmlformats.org/officeDocument/2006/relationships/slideLayout" Target="../slideLayouts/slideLayout31.xml"/><Relationship Id="rId7" Type="http://schemas.openxmlformats.org/officeDocument/2006/relationships/theme" Target="../theme/theme11.xml"/><Relationship Id="rId8" Type="http://schemas.openxmlformats.org/officeDocument/2006/relationships/vmlDrawing" Target="../drawings/vmlDrawing5.v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4.jpg"/><Relationship Id="rId2" Type="http://schemas.openxmlformats.org/officeDocument/2006/relationships/image" Target="../media/image3.jpg"/><Relationship Id="rId3" Type="http://schemas.openxmlformats.org/officeDocument/2006/relationships/slideLayout" Target="../slideLayouts/slideLayout32.xml"/><Relationship Id="rId4" Type="http://schemas.openxmlformats.org/officeDocument/2006/relationships/theme" Target="../theme/theme9.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25.jpg"/><Relationship Id="rId2" Type="http://schemas.openxmlformats.org/officeDocument/2006/relationships/image" Target="../media/image3.jpg"/><Relationship Id="rId3" Type="http://schemas.openxmlformats.org/officeDocument/2006/relationships/slideLayout" Target="../slideLayouts/slideLayout33.xml"/><Relationship Id="rId4" Type="http://schemas.openxmlformats.org/officeDocument/2006/relationships/theme" Target="../theme/theme2.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image" Target="../media/image3.jpg"/><Relationship Id="rId3" Type="http://schemas.openxmlformats.org/officeDocument/2006/relationships/slideLayout" Target="../slideLayouts/slideLayout3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628650" y="365125"/>
            <a:ext cx="78867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9pPr>
          </a:lstStyle>
          <a:p/>
        </p:txBody>
      </p:sp>
      <p:sp>
        <p:nvSpPr>
          <p:cNvPr id="11" name="Google Shape;11;p69"/>
          <p:cNvSpPr txBox="1"/>
          <p:nvPr>
            <p:ph idx="1" type="body"/>
          </p:nvPr>
        </p:nvSpPr>
        <p:spPr>
          <a:xfrm>
            <a:off x="628650" y="1825625"/>
            <a:ext cx="7886700" cy="43513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375"/>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375"/>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69"/>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69"/>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graphicFrame>
        <p:nvGraphicFramePr>
          <p:cNvPr id="15" name="Google Shape;15;p69"/>
          <p:cNvGraphicFramePr/>
          <p:nvPr/>
        </p:nvGraphicFramePr>
        <p:xfrm>
          <a:off x="381000" y="1143000"/>
          <a:ext cx="8382000" cy="76200"/>
        </p:xfrm>
        <a:graphic>
          <a:graphicData uri="http://schemas.openxmlformats.org/presentationml/2006/ole">
            <mc:AlternateContent>
              <mc:Choice Requires="v">
                <p:oleObj r:id="rId1" imgH="76200" imgW="8382000" progId="MS_ClipArt_Gallery.5" spid="_x0000_s1">
                  <p:embed/>
                </p:oleObj>
              </mc:Choice>
              <mc:Fallback>
                <p:oleObj r:id="rId2" imgH="76200" imgW="8382000" progId="MS_ClipArt_Gallery.5">
                  <p:embed/>
                  <p:pic>
                    <p:nvPicPr>
                      <p:cNvPr id="15" name="Google Shape;15;p69"/>
                      <p:cNvPicPr preferRelativeResize="0"/>
                      <p:nvPr/>
                    </p:nvPicPr>
                    <p:blipFill rotWithShape="1">
                      <a:blip r:embed="rId3">
                        <a:alphaModFix/>
                      </a:blip>
                      <a:srcRect b="0" l="0" r="0" t="0"/>
                      <a:stretch/>
                    </p:blipFill>
                    <p:spPr>
                      <a:xfrm>
                        <a:off x="381000" y="1143000"/>
                        <a:ext cx="8382000" cy="76200"/>
                      </a:xfrm>
                      <a:prstGeom prst="rect">
                        <a:avLst/>
                      </a:prstGeom>
                      <a:noFill/>
                      <a:ln>
                        <a:noFill/>
                      </a:ln>
                    </p:spPr>
                  </p:pic>
                </p:oleObj>
              </mc:Fallback>
            </mc:AlternateContent>
          </a:graphicData>
        </a:graphic>
      </p:graphicFrame>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graphicFrame>
        <p:nvGraphicFramePr>
          <p:cNvPr id="290" name="Google Shape;290;p112"/>
          <p:cNvGraphicFramePr/>
          <p:nvPr/>
        </p:nvGraphicFramePr>
        <p:xfrm>
          <a:off x="381000" y="1143000"/>
          <a:ext cx="8382000" cy="76200"/>
        </p:xfrm>
        <a:graphic>
          <a:graphicData uri="http://schemas.openxmlformats.org/presentationml/2006/ole">
            <mc:AlternateContent>
              <mc:Choice Requires="v">
                <p:oleObj r:id="rId1" imgH="76200" imgW="8382000" progId="MS_ClipArt_Gallery.5" spid="_x0000_s1">
                  <p:embed/>
                </p:oleObj>
              </mc:Choice>
              <mc:Fallback>
                <p:oleObj r:id="rId2" imgH="76200" imgW="8382000" progId="MS_ClipArt_Gallery.5">
                  <p:embed/>
                  <p:pic>
                    <p:nvPicPr>
                      <p:cNvPr id="290" name="Google Shape;290;p112"/>
                      <p:cNvPicPr preferRelativeResize="0"/>
                      <p:nvPr/>
                    </p:nvPicPr>
                    <p:blipFill rotWithShape="1">
                      <a:blip r:embed="rId3">
                        <a:alphaModFix/>
                      </a:blip>
                      <a:srcRect b="0" l="0" r="0" t="0"/>
                      <a:stretch/>
                    </p:blipFill>
                    <p:spPr>
                      <a:xfrm>
                        <a:off x="381000" y="1143000"/>
                        <a:ext cx="8382000" cy="76200"/>
                      </a:xfrm>
                      <a:prstGeom prst="rect">
                        <a:avLst/>
                      </a:prstGeom>
                      <a:noFill/>
                      <a:ln>
                        <a:noFill/>
                      </a:ln>
                    </p:spPr>
                  </p:pic>
                </p:oleObj>
              </mc:Fallback>
            </mc:AlternateContent>
          </a:graphicData>
        </a:graphic>
      </p:graphicFrame>
      <p:graphicFrame>
        <p:nvGraphicFramePr>
          <p:cNvPr id="291" name="Google Shape;291;p112"/>
          <p:cNvGraphicFramePr/>
          <p:nvPr/>
        </p:nvGraphicFramePr>
        <p:xfrm>
          <a:off x="381000" y="1143000"/>
          <a:ext cx="8382000" cy="76200"/>
        </p:xfrm>
        <a:graphic>
          <a:graphicData uri="http://schemas.openxmlformats.org/presentationml/2006/ole">
            <mc:AlternateContent>
              <mc:Choice Requires="v">
                <p:oleObj r:id="rId4" imgH="76200" imgW="8382000" progId="MS_ClipArt_Gallery.5" spid="_x0000_s2">
                  <p:embed/>
                </p:oleObj>
              </mc:Choice>
              <mc:Fallback>
                <p:oleObj r:id="rId5" imgH="76200" imgW="8382000" progId="MS_ClipArt_Gallery.5">
                  <p:embed/>
                  <p:pic>
                    <p:nvPicPr>
                      <p:cNvPr id="291" name="Google Shape;291;p112"/>
                      <p:cNvPicPr preferRelativeResize="0"/>
                      <p:nvPr/>
                    </p:nvPicPr>
                    <p:blipFill rotWithShape="1">
                      <a:blip r:embed="rId3">
                        <a:alphaModFix/>
                      </a:blip>
                      <a:srcRect b="0" l="0" r="0" t="0"/>
                      <a:stretch/>
                    </p:blipFill>
                    <p:spPr>
                      <a:xfrm>
                        <a:off x="381000" y="1143000"/>
                        <a:ext cx="8382000" cy="76200"/>
                      </a:xfrm>
                      <a:prstGeom prst="rect">
                        <a:avLst/>
                      </a:prstGeom>
                      <a:noFill/>
                      <a:ln>
                        <a:noFill/>
                      </a:ln>
                    </p:spPr>
                  </p:pic>
                </p:oleObj>
              </mc:Fallback>
            </mc:AlternateContent>
          </a:graphicData>
        </a:graphic>
      </p:graphicFrame>
      <p:sp>
        <p:nvSpPr>
          <p:cNvPr id="292" name="Google Shape;292;p112"/>
          <p:cNvSpPr txBox="1"/>
          <p:nvPr>
            <p:ph type="title"/>
          </p:nvPr>
        </p:nvSpPr>
        <p:spPr>
          <a:xfrm>
            <a:off x="628650" y="365125"/>
            <a:ext cx="78867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3300" u="none" cap="none" strike="noStrike">
                <a:solidFill>
                  <a:schemeClr val="dk1"/>
                </a:solidFill>
                <a:latin typeface="Calibri"/>
                <a:ea typeface="Calibri"/>
                <a:cs typeface="Calibri"/>
                <a:sym typeface="Calibri"/>
              </a:defRPr>
            </a:lvl9pPr>
          </a:lstStyle>
          <a:p/>
        </p:txBody>
      </p:sp>
      <p:sp>
        <p:nvSpPr>
          <p:cNvPr id="293" name="Google Shape;293;p112"/>
          <p:cNvSpPr txBox="1"/>
          <p:nvPr>
            <p:ph idx="1" type="body"/>
          </p:nvPr>
        </p:nvSpPr>
        <p:spPr>
          <a:xfrm>
            <a:off x="628650" y="1825625"/>
            <a:ext cx="7886700" cy="4351337"/>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375"/>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375"/>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4" name="Google Shape;294;p112"/>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5" name="Google Shape;295;p112"/>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6" name="Google Shape;296;p112"/>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9" name="Shape 79"/>
        <p:cNvGrpSpPr/>
        <p:nvPr/>
      </p:nvGrpSpPr>
      <p:grpSpPr>
        <a:xfrm>
          <a:off x="0" y="0"/>
          <a:ext cx="0" cy="0"/>
          <a:chOff x="0" y="0"/>
          <a:chExt cx="0" cy="0"/>
        </a:xfrm>
      </p:grpSpPr>
      <p:sp>
        <p:nvSpPr>
          <p:cNvPr id="80" name="Google Shape;80;p80"/>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1pPr>
            <a:lvl2pPr lvl="1"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2pPr>
            <a:lvl3pPr lvl="2"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3pPr>
            <a:lvl4pPr lvl="3"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4pPr>
            <a:lvl5pPr lvl="4"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5pPr>
            <a:lvl6pPr lvl="5"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6pPr>
            <a:lvl7pPr lvl="6"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7pPr>
            <a:lvl8pPr lvl="7"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8pPr>
            <a:lvl9pPr lvl="8"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9pPr>
          </a:lstStyle>
          <a:p/>
        </p:txBody>
      </p:sp>
      <p:sp>
        <p:nvSpPr>
          <p:cNvPr id="81" name="Google Shape;81;p80"/>
          <p:cNvSpPr txBox="1"/>
          <p:nvPr>
            <p:ph idx="1" type="body"/>
          </p:nvPr>
        </p:nvSpPr>
        <p:spPr>
          <a:xfrm>
            <a:off x="488950" y="1346200"/>
            <a:ext cx="8026400" cy="4902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rgbClr val="404040"/>
              </a:buClr>
              <a:buSzPts val="2100"/>
              <a:buFont typeface="Arial"/>
              <a:buChar char="•"/>
              <a:defRPr b="0" i="0" sz="2100" u="none" cap="none" strike="noStrike">
                <a:solidFill>
                  <a:srgbClr val="404040"/>
                </a:solidFill>
                <a:latin typeface="Calibri"/>
                <a:ea typeface="Calibri"/>
                <a:cs typeface="Calibri"/>
                <a:sym typeface="Calibri"/>
              </a:defRPr>
            </a:lvl1pPr>
            <a:lvl2pPr indent="-342900" lvl="1" marL="914400" marR="0" rtl="0" algn="l">
              <a:lnSpc>
                <a:spcPct val="90000"/>
              </a:lnSpc>
              <a:spcBef>
                <a:spcPts val="375"/>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2pPr>
            <a:lvl3pPr indent="-323850" lvl="2" marL="1371600" marR="0" rtl="0" algn="l">
              <a:lnSpc>
                <a:spcPct val="90000"/>
              </a:lnSpc>
              <a:spcBef>
                <a:spcPts val="375"/>
              </a:spcBef>
              <a:spcAft>
                <a:spcPts val="0"/>
              </a:spcAft>
              <a:buClr>
                <a:srgbClr val="404040"/>
              </a:buClr>
              <a:buSzPts val="1500"/>
              <a:buFont typeface="Arial"/>
              <a:buChar char="•"/>
              <a:defRPr b="0" i="0" sz="1500" u="none" cap="none" strike="noStrike">
                <a:solidFill>
                  <a:srgbClr val="404040"/>
                </a:solidFill>
                <a:latin typeface="Calibri"/>
                <a:ea typeface="Calibri"/>
                <a:cs typeface="Calibri"/>
                <a:sym typeface="Calibri"/>
              </a:defRPr>
            </a:lvl3pPr>
            <a:lvl4pPr indent="-311150" lvl="3" marL="18288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4pPr>
            <a:lvl5pPr indent="-311150" lvl="4" marL="22860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 name="Google Shape;82;p80"/>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80"/>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Google Shape;84;p80"/>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85" name="Google Shape;85;p80"/>
          <p:cNvPicPr preferRelativeResize="0"/>
          <p:nvPr/>
        </p:nvPicPr>
        <p:blipFill rotWithShape="1">
          <a:blip r:embed="rId2">
            <a:alphaModFix/>
          </a:blip>
          <a:srcRect b="0" l="0" r="0" t="0"/>
          <a:stretch/>
        </p:blipFill>
        <p:spPr>
          <a:xfrm>
            <a:off x="8458200" y="0"/>
            <a:ext cx="574675" cy="838200"/>
          </a:xfrm>
          <a:prstGeom prst="rect">
            <a:avLst/>
          </a:prstGeom>
          <a:noFill/>
          <a:ln>
            <a:noFill/>
          </a:ln>
        </p:spPr>
      </p:pic>
      <p:sp>
        <p:nvSpPr>
          <p:cNvPr id="86" name="Google Shape;86;p80"/>
          <p:cNvSpPr txBox="1"/>
          <p:nvPr/>
        </p:nvSpPr>
        <p:spPr>
          <a:xfrm>
            <a:off x="838200" y="6354762"/>
            <a:ext cx="55626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1" i="1" lang="en-US" sz="1200" u="none" cap="none" strike="noStrike">
                <a:solidFill>
                  <a:schemeClr val="dk1"/>
                </a:solidFill>
                <a:latin typeface="Arial"/>
                <a:ea typeface="Arial"/>
                <a:cs typeface="Arial"/>
                <a:sym typeface="Arial"/>
              </a:rPr>
              <a:t>     </a:t>
            </a:r>
            <a:endParaRPr/>
          </a:p>
        </p:txBody>
      </p:sp>
      <p:graphicFrame>
        <p:nvGraphicFramePr>
          <p:cNvPr id="87" name="Google Shape;87;p80"/>
          <p:cNvGraphicFramePr/>
          <p:nvPr/>
        </p:nvGraphicFramePr>
        <p:xfrm>
          <a:off x="381000" y="1143000"/>
          <a:ext cx="8382000" cy="76200"/>
        </p:xfrm>
        <a:graphic>
          <a:graphicData uri="http://schemas.openxmlformats.org/presentationml/2006/ole">
            <mc:AlternateContent>
              <mc:Choice Requires="v">
                <p:oleObj r:id="rId3" imgH="76200" imgW="8382000" progId="MS_ClipArt_Gallery.5" spid="_x0000_s1">
                  <p:embed/>
                </p:oleObj>
              </mc:Choice>
              <mc:Fallback>
                <p:oleObj r:id="rId4" imgH="76200" imgW="8382000" progId="MS_ClipArt_Gallery.5">
                  <p:embed/>
                  <p:pic>
                    <p:nvPicPr>
                      <p:cNvPr id="87" name="Google Shape;87;p80"/>
                      <p:cNvPicPr preferRelativeResize="0"/>
                      <p:nvPr/>
                    </p:nvPicPr>
                    <p:blipFill rotWithShape="1">
                      <a:blip r:embed="rId5">
                        <a:alphaModFix/>
                      </a:blip>
                      <a:srcRect b="0" l="0" r="0" t="0"/>
                      <a:stretch/>
                    </p:blipFill>
                    <p:spPr>
                      <a:xfrm>
                        <a:off x="381000" y="1143000"/>
                        <a:ext cx="8382000" cy="76200"/>
                      </a:xfrm>
                      <a:prstGeom prst="rect">
                        <a:avLst/>
                      </a:prstGeom>
                      <a:noFill/>
                      <a:ln>
                        <a:noFill/>
                      </a:ln>
                    </p:spPr>
                  </p:pic>
                </p:oleObj>
              </mc:Fallback>
            </mc:AlternateContent>
          </a:graphicData>
        </a:graphic>
      </p:graphicFrame>
    </p:spTree>
  </p:cSld>
  <p:clrMap accent1="accent1" accent2="accent2" accent3="accent3" accent4="accent4" accent5="accent5" accent6="accent6" bg1="lt1" bg2="dk2" tx1="dk1" tx2="lt2" folHlink="folHlink" hlink="hlink"/>
  <p:sldLayoutIdLst>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7" name="Shape 147"/>
        <p:cNvGrpSpPr/>
        <p:nvPr/>
      </p:nvGrpSpPr>
      <p:grpSpPr>
        <a:xfrm>
          <a:off x="0" y="0"/>
          <a:ext cx="0" cy="0"/>
          <a:chOff x="0" y="0"/>
          <a:chExt cx="0" cy="0"/>
        </a:xfrm>
      </p:grpSpPr>
      <p:sp>
        <p:nvSpPr>
          <p:cNvPr id="148" name="Google Shape;148;p90"/>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1pPr>
            <a:lvl2pPr lvl="1"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2pPr>
            <a:lvl3pPr lvl="2"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3pPr>
            <a:lvl4pPr lvl="3"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4pPr>
            <a:lvl5pPr lvl="4"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5pPr>
            <a:lvl6pPr lvl="5"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6pPr>
            <a:lvl7pPr lvl="6"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7pPr>
            <a:lvl8pPr lvl="7"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8pPr>
            <a:lvl9pPr lvl="8"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9pPr>
          </a:lstStyle>
          <a:p/>
        </p:txBody>
      </p:sp>
      <p:sp>
        <p:nvSpPr>
          <p:cNvPr id="149" name="Google Shape;149;p90"/>
          <p:cNvSpPr txBox="1"/>
          <p:nvPr>
            <p:ph idx="1" type="body"/>
          </p:nvPr>
        </p:nvSpPr>
        <p:spPr>
          <a:xfrm>
            <a:off x="488950" y="1346200"/>
            <a:ext cx="8026400" cy="4902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rgbClr val="404040"/>
              </a:buClr>
              <a:buSzPts val="2100"/>
              <a:buFont typeface="Arial"/>
              <a:buChar char="•"/>
              <a:defRPr b="0" i="0" sz="2100" u="none" cap="none" strike="noStrike">
                <a:solidFill>
                  <a:srgbClr val="404040"/>
                </a:solidFill>
                <a:latin typeface="Calibri"/>
                <a:ea typeface="Calibri"/>
                <a:cs typeface="Calibri"/>
                <a:sym typeface="Calibri"/>
              </a:defRPr>
            </a:lvl1pPr>
            <a:lvl2pPr indent="-342900" lvl="1" marL="914400" marR="0" rtl="0" algn="l">
              <a:lnSpc>
                <a:spcPct val="90000"/>
              </a:lnSpc>
              <a:spcBef>
                <a:spcPts val="375"/>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2pPr>
            <a:lvl3pPr indent="-323850" lvl="2" marL="1371600" marR="0" rtl="0" algn="l">
              <a:lnSpc>
                <a:spcPct val="90000"/>
              </a:lnSpc>
              <a:spcBef>
                <a:spcPts val="375"/>
              </a:spcBef>
              <a:spcAft>
                <a:spcPts val="0"/>
              </a:spcAft>
              <a:buClr>
                <a:srgbClr val="404040"/>
              </a:buClr>
              <a:buSzPts val="1500"/>
              <a:buFont typeface="Arial"/>
              <a:buChar char="•"/>
              <a:defRPr b="0" i="0" sz="1500" u="none" cap="none" strike="noStrike">
                <a:solidFill>
                  <a:srgbClr val="404040"/>
                </a:solidFill>
                <a:latin typeface="Calibri"/>
                <a:ea typeface="Calibri"/>
                <a:cs typeface="Calibri"/>
                <a:sym typeface="Calibri"/>
              </a:defRPr>
            </a:lvl3pPr>
            <a:lvl4pPr indent="-311150" lvl="3" marL="18288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4pPr>
            <a:lvl5pPr indent="-311150" lvl="4" marL="22860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0" name="Google Shape;150;p90"/>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1" name="Google Shape;151;p90"/>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2" name="Google Shape;152;p90"/>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153" name="Google Shape;153;p90"/>
          <p:cNvPicPr preferRelativeResize="0"/>
          <p:nvPr/>
        </p:nvPicPr>
        <p:blipFill rotWithShape="1">
          <a:blip r:embed="rId2">
            <a:alphaModFix/>
          </a:blip>
          <a:srcRect b="0" l="0" r="0" t="0"/>
          <a:stretch/>
        </p:blipFill>
        <p:spPr>
          <a:xfrm>
            <a:off x="8458200" y="0"/>
            <a:ext cx="574675" cy="838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3" name="Shape 213"/>
        <p:cNvGrpSpPr/>
        <p:nvPr/>
      </p:nvGrpSpPr>
      <p:grpSpPr>
        <a:xfrm>
          <a:off x="0" y="0"/>
          <a:ext cx="0" cy="0"/>
          <a:chOff x="0" y="0"/>
          <a:chExt cx="0" cy="0"/>
        </a:xfrm>
      </p:grpSpPr>
      <p:pic>
        <p:nvPicPr>
          <p:cNvPr id="214" name="Google Shape;214;p100"/>
          <p:cNvPicPr preferRelativeResize="0"/>
          <p:nvPr/>
        </p:nvPicPr>
        <p:blipFill rotWithShape="1">
          <a:blip r:embed="rId2">
            <a:alphaModFix/>
          </a:blip>
          <a:srcRect b="0" l="0" r="0" t="0"/>
          <a:stretch/>
        </p:blipFill>
        <p:spPr>
          <a:xfrm>
            <a:off x="8458200" y="0"/>
            <a:ext cx="574675" cy="838200"/>
          </a:xfrm>
          <a:prstGeom prst="rect">
            <a:avLst/>
          </a:prstGeom>
          <a:noFill/>
          <a:ln>
            <a:noFill/>
          </a:ln>
        </p:spPr>
      </p:pic>
      <p:sp>
        <p:nvSpPr>
          <p:cNvPr id="215" name="Google Shape;215;p100"/>
          <p:cNvSpPr txBox="1"/>
          <p:nvPr/>
        </p:nvSpPr>
        <p:spPr>
          <a:xfrm>
            <a:off x="838200" y="6354762"/>
            <a:ext cx="55626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1" i="1" lang="en-US" sz="1200" u="none" cap="none" strike="noStrike">
                <a:solidFill>
                  <a:schemeClr val="dk1"/>
                </a:solidFill>
                <a:latin typeface="Arial"/>
                <a:ea typeface="Arial"/>
                <a:cs typeface="Arial"/>
                <a:sym typeface="Arial"/>
              </a:rPr>
              <a:t>     </a:t>
            </a:r>
            <a:endParaRPr/>
          </a:p>
        </p:txBody>
      </p:sp>
      <p:graphicFrame>
        <p:nvGraphicFramePr>
          <p:cNvPr id="216" name="Google Shape;216;p100"/>
          <p:cNvGraphicFramePr/>
          <p:nvPr/>
        </p:nvGraphicFramePr>
        <p:xfrm>
          <a:off x="381000" y="1143000"/>
          <a:ext cx="8382000" cy="76200"/>
        </p:xfrm>
        <a:graphic>
          <a:graphicData uri="http://schemas.openxmlformats.org/presentationml/2006/ole">
            <mc:AlternateContent>
              <mc:Choice Requires="v">
                <p:oleObj r:id="rId3" imgH="76200" imgW="8382000" progId="MS_ClipArt_Gallery.5" spid="_x0000_s1">
                  <p:embed/>
                </p:oleObj>
              </mc:Choice>
              <mc:Fallback>
                <p:oleObj r:id="rId4" imgH="76200" imgW="8382000" progId="MS_ClipArt_Gallery.5">
                  <p:embed/>
                  <p:pic>
                    <p:nvPicPr>
                      <p:cNvPr id="216" name="Google Shape;216;p100"/>
                      <p:cNvPicPr preferRelativeResize="0"/>
                      <p:nvPr/>
                    </p:nvPicPr>
                    <p:blipFill rotWithShape="1">
                      <a:blip r:embed="rId5">
                        <a:alphaModFix/>
                      </a:blip>
                      <a:srcRect b="0" l="0" r="0" t="0"/>
                      <a:stretch/>
                    </p:blipFill>
                    <p:spPr>
                      <a:xfrm>
                        <a:off x="381000" y="1143000"/>
                        <a:ext cx="8382000" cy="76200"/>
                      </a:xfrm>
                      <a:prstGeom prst="rect">
                        <a:avLst/>
                      </a:prstGeom>
                      <a:noFill/>
                      <a:ln>
                        <a:noFill/>
                      </a:ln>
                    </p:spPr>
                  </p:pic>
                </p:oleObj>
              </mc:Fallback>
            </mc:AlternateContent>
          </a:graphicData>
        </a:graphic>
      </p:graphicFrame>
      <p:sp>
        <p:nvSpPr>
          <p:cNvPr id="217" name="Google Shape;217;p100"/>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1pPr>
            <a:lvl2pPr lvl="1"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2pPr>
            <a:lvl3pPr lvl="2"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3pPr>
            <a:lvl4pPr lvl="3"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4pPr>
            <a:lvl5pPr lvl="4"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5pPr>
            <a:lvl6pPr lvl="5"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6pPr>
            <a:lvl7pPr lvl="6"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7pPr>
            <a:lvl8pPr lvl="7"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8pPr>
            <a:lvl9pPr lvl="8"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9pPr>
          </a:lstStyle>
          <a:p/>
        </p:txBody>
      </p:sp>
      <p:sp>
        <p:nvSpPr>
          <p:cNvPr id="218" name="Google Shape;218;p100"/>
          <p:cNvSpPr txBox="1"/>
          <p:nvPr>
            <p:ph idx="1" type="body"/>
          </p:nvPr>
        </p:nvSpPr>
        <p:spPr>
          <a:xfrm>
            <a:off x="488950" y="1346200"/>
            <a:ext cx="8026400" cy="4902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rgbClr val="404040"/>
              </a:buClr>
              <a:buSzPts val="2100"/>
              <a:buFont typeface="Arial"/>
              <a:buChar char="•"/>
              <a:defRPr b="0" i="0" sz="2100" u="none" cap="none" strike="noStrike">
                <a:solidFill>
                  <a:srgbClr val="404040"/>
                </a:solidFill>
                <a:latin typeface="Calibri"/>
                <a:ea typeface="Calibri"/>
                <a:cs typeface="Calibri"/>
                <a:sym typeface="Calibri"/>
              </a:defRPr>
            </a:lvl1pPr>
            <a:lvl2pPr indent="-342900" lvl="1" marL="914400" marR="0" rtl="0" algn="l">
              <a:lnSpc>
                <a:spcPct val="90000"/>
              </a:lnSpc>
              <a:spcBef>
                <a:spcPts val="375"/>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2pPr>
            <a:lvl3pPr indent="-323850" lvl="2" marL="1371600" marR="0" rtl="0" algn="l">
              <a:lnSpc>
                <a:spcPct val="90000"/>
              </a:lnSpc>
              <a:spcBef>
                <a:spcPts val="375"/>
              </a:spcBef>
              <a:spcAft>
                <a:spcPts val="0"/>
              </a:spcAft>
              <a:buClr>
                <a:srgbClr val="404040"/>
              </a:buClr>
              <a:buSzPts val="1500"/>
              <a:buFont typeface="Arial"/>
              <a:buChar char="•"/>
              <a:defRPr b="0" i="0" sz="1500" u="none" cap="none" strike="noStrike">
                <a:solidFill>
                  <a:srgbClr val="404040"/>
                </a:solidFill>
                <a:latin typeface="Calibri"/>
                <a:ea typeface="Calibri"/>
                <a:cs typeface="Calibri"/>
                <a:sym typeface="Calibri"/>
              </a:defRPr>
            </a:lvl3pPr>
            <a:lvl4pPr indent="-311150" lvl="3" marL="18288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4pPr>
            <a:lvl5pPr indent="-311150" lvl="4" marL="22860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9" name="Google Shape;219;p100"/>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0" name="Google Shape;220;p100"/>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1" name="Google Shape;221;p100"/>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80"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28" name="Shape 228"/>
        <p:cNvGrpSpPr/>
        <p:nvPr/>
      </p:nvGrpSpPr>
      <p:grpSpPr>
        <a:xfrm>
          <a:off x="0" y="0"/>
          <a:ext cx="0" cy="0"/>
          <a:chOff x="0" y="0"/>
          <a:chExt cx="0" cy="0"/>
        </a:xfrm>
      </p:grpSpPr>
      <p:pic>
        <p:nvPicPr>
          <p:cNvPr id="229" name="Google Shape;229;p102"/>
          <p:cNvPicPr preferRelativeResize="0"/>
          <p:nvPr/>
        </p:nvPicPr>
        <p:blipFill rotWithShape="1">
          <a:blip r:embed="rId2">
            <a:alphaModFix/>
          </a:blip>
          <a:srcRect b="0" l="0" r="0" t="0"/>
          <a:stretch/>
        </p:blipFill>
        <p:spPr>
          <a:xfrm>
            <a:off x="8458200" y="0"/>
            <a:ext cx="574675" cy="838200"/>
          </a:xfrm>
          <a:prstGeom prst="rect">
            <a:avLst/>
          </a:prstGeom>
          <a:noFill/>
          <a:ln>
            <a:noFill/>
          </a:ln>
        </p:spPr>
      </p:pic>
      <p:sp>
        <p:nvSpPr>
          <p:cNvPr id="230" name="Google Shape;230;p102"/>
          <p:cNvSpPr txBox="1"/>
          <p:nvPr/>
        </p:nvSpPr>
        <p:spPr>
          <a:xfrm>
            <a:off x="838200" y="6354762"/>
            <a:ext cx="55626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1" i="1" lang="en-US" sz="1200" u="none" cap="none" strike="noStrike">
                <a:solidFill>
                  <a:schemeClr val="dk1"/>
                </a:solidFill>
                <a:latin typeface="Arial"/>
                <a:ea typeface="Arial"/>
                <a:cs typeface="Arial"/>
                <a:sym typeface="Arial"/>
              </a:rPr>
              <a:t>     </a:t>
            </a:r>
            <a:endParaRPr/>
          </a:p>
        </p:txBody>
      </p:sp>
      <p:graphicFrame>
        <p:nvGraphicFramePr>
          <p:cNvPr id="231" name="Google Shape;231;p102"/>
          <p:cNvGraphicFramePr/>
          <p:nvPr/>
        </p:nvGraphicFramePr>
        <p:xfrm>
          <a:off x="381000" y="1143000"/>
          <a:ext cx="8382000" cy="76200"/>
        </p:xfrm>
        <a:graphic>
          <a:graphicData uri="http://schemas.openxmlformats.org/presentationml/2006/ole">
            <mc:AlternateContent>
              <mc:Choice Requires="v">
                <p:oleObj r:id="rId3" imgH="76200" imgW="8382000" progId="MS_ClipArt_Gallery.5" spid="_x0000_s1">
                  <p:embed/>
                </p:oleObj>
              </mc:Choice>
              <mc:Fallback>
                <p:oleObj r:id="rId4" imgH="76200" imgW="8382000" progId="MS_ClipArt_Gallery.5">
                  <p:embed/>
                  <p:pic>
                    <p:nvPicPr>
                      <p:cNvPr id="231" name="Google Shape;231;p102"/>
                      <p:cNvPicPr preferRelativeResize="0"/>
                      <p:nvPr/>
                    </p:nvPicPr>
                    <p:blipFill rotWithShape="1">
                      <a:blip r:embed="rId5">
                        <a:alphaModFix/>
                      </a:blip>
                      <a:srcRect b="0" l="0" r="0" t="0"/>
                      <a:stretch/>
                    </p:blipFill>
                    <p:spPr>
                      <a:xfrm>
                        <a:off x="381000" y="1143000"/>
                        <a:ext cx="8382000" cy="76200"/>
                      </a:xfrm>
                      <a:prstGeom prst="rect">
                        <a:avLst/>
                      </a:prstGeom>
                      <a:noFill/>
                      <a:ln>
                        <a:noFill/>
                      </a:ln>
                    </p:spPr>
                  </p:pic>
                </p:oleObj>
              </mc:Fallback>
            </mc:AlternateContent>
          </a:graphicData>
        </a:graphic>
      </p:graphicFrame>
      <p:sp>
        <p:nvSpPr>
          <p:cNvPr id="232" name="Google Shape;232;p102"/>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1pPr>
            <a:lvl2pPr lvl="1"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2pPr>
            <a:lvl3pPr lvl="2"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3pPr>
            <a:lvl4pPr lvl="3"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4pPr>
            <a:lvl5pPr lvl="4"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5pPr>
            <a:lvl6pPr lvl="5"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6pPr>
            <a:lvl7pPr lvl="6"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7pPr>
            <a:lvl8pPr lvl="7"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8pPr>
            <a:lvl9pPr lvl="8"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9pPr>
          </a:lstStyle>
          <a:p/>
        </p:txBody>
      </p:sp>
      <p:sp>
        <p:nvSpPr>
          <p:cNvPr id="233" name="Google Shape;233;p102"/>
          <p:cNvSpPr txBox="1"/>
          <p:nvPr>
            <p:ph idx="1" type="body"/>
          </p:nvPr>
        </p:nvSpPr>
        <p:spPr>
          <a:xfrm>
            <a:off x="488950" y="1346200"/>
            <a:ext cx="8026400" cy="4902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rgbClr val="404040"/>
              </a:buClr>
              <a:buSzPts val="2100"/>
              <a:buFont typeface="Arial"/>
              <a:buChar char="•"/>
              <a:defRPr b="0" i="0" sz="2100" u="none" cap="none" strike="noStrike">
                <a:solidFill>
                  <a:srgbClr val="404040"/>
                </a:solidFill>
                <a:latin typeface="Calibri"/>
                <a:ea typeface="Calibri"/>
                <a:cs typeface="Calibri"/>
                <a:sym typeface="Calibri"/>
              </a:defRPr>
            </a:lvl1pPr>
            <a:lvl2pPr indent="-342900" lvl="1" marL="914400" marR="0" rtl="0" algn="l">
              <a:lnSpc>
                <a:spcPct val="90000"/>
              </a:lnSpc>
              <a:spcBef>
                <a:spcPts val="375"/>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2pPr>
            <a:lvl3pPr indent="-323850" lvl="2" marL="1371600" marR="0" rtl="0" algn="l">
              <a:lnSpc>
                <a:spcPct val="90000"/>
              </a:lnSpc>
              <a:spcBef>
                <a:spcPts val="375"/>
              </a:spcBef>
              <a:spcAft>
                <a:spcPts val="0"/>
              </a:spcAft>
              <a:buClr>
                <a:srgbClr val="404040"/>
              </a:buClr>
              <a:buSzPts val="1500"/>
              <a:buFont typeface="Arial"/>
              <a:buChar char="•"/>
              <a:defRPr b="0" i="0" sz="1500" u="none" cap="none" strike="noStrike">
                <a:solidFill>
                  <a:srgbClr val="404040"/>
                </a:solidFill>
                <a:latin typeface="Calibri"/>
                <a:ea typeface="Calibri"/>
                <a:cs typeface="Calibri"/>
                <a:sym typeface="Calibri"/>
              </a:defRPr>
            </a:lvl3pPr>
            <a:lvl4pPr indent="-311150" lvl="3" marL="18288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4pPr>
            <a:lvl5pPr indent="-311150" lvl="4" marL="22860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4" name="Google Shape;234;p102"/>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5" name="Google Shape;235;p102"/>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 name="Google Shape;236;p102"/>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82"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41" name="Shape 241"/>
        <p:cNvGrpSpPr/>
        <p:nvPr/>
      </p:nvGrpSpPr>
      <p:grpSpPr>
        <a:xfrm>
          <a:off x="0" y="0"/>
          <a:ext cx="0" cy="0"/>
          <a:chOff x="0" y="0"/>
          <a:chExt cx="0" cy="0"/>
        </a:xfrm>
      </p:grpSpPr>
      <p:pic>
        <p:nvPicPr>
          <p:cNvPr id="242" name="Google Shape;242;p104"/>
          <p:cNvPicPr preferRelativeResize="0"/>
          <p:nvPr/>
        </p:nvPicPr>
        <p:blipFill rotWithShape="1">
          <a:blip r:embed="rId2">
            <a:alphaModFix/>
          </a:blip>
          <a:srcRect b="0" l="0" r="0" t="0"/>
          <a:stretch/>
        </p:blipFill>
        <p:spPr>
          <a:xfrm>
            <a:off x="8458200" y="0"/>
            <a:ext cx="574675" cy="838200"/>
          </a:xfrm>
          <a:prstGeom prst="rect">
            <a:avLst/>
          </a:prstGeom>
          <a:noFill/>
          <a:ln>
            <a:noFill/>
          </a:ln>
        </p:spPr>
      </p:pic>
      <p:sp>
        <p:nvSpPr>
          <p:cNvPr id="243" name="Google Shape;243;p104"/>
          <p:cNvSpPr txBox="1"/>
          <p:nvPr/>
        </p:nvSpPr>
        <p:spPr>
          <a:xfrm>
            <a:off x="838200" y="6354762"/>
            <a:ext cx="55626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1" i="1" lang="en-US" sz="1200" u="none" cap="none" strike="noStrike">
                <a:solidFill>
                  <a:schemeClr val="dk1"/>
                </a:solidFill>
                <a:latin typeface="Arial"/>
                <a:ea typeface="Arial"/>
                <a:cs typeface="Arial"/>
                <a:sym typeface="Arial"/>
              </a:rPr>
              <a:t>     </a:t>
            </a:r>
            <a:endParaRPr/>
          </a:p>
        </p:txBody>
      </p:sp>
      <p:graphicFrame>
        <p:nvGraphicFramePr>
          <p:cNvPr id="244" name="Google Shape;244;p104"/>
          <p:cNvGraphicFramePr/>
          <p:nvPr/>
        </p:nvGraphicFramePr>
        <p:xfrm>
          <a:off x="381000" y="1143000"/>
          <a:ext cx="8382000" cy="76200"/>
        </p:xfrm>
        <a:graphic>
          <a:graphicData uri="http://schemas.openxmlformats.org/presentationml/2006/ole">
            <mc:AlternateContent>
              <mc:Choice Requires="v">
                <p:oleObj r:id="rId3" imgH="76200" imgW="8382000" progId="MS_ClipArt_Gallery.5" spid="_x0000_s1">
                  <p:embed/>
                </p:oleObj>
              </mc:Choice>
              <mc:Fallback>
                <p:oleObj r:id="rId4" imgH="76200" imgW="8382000" progId="MS_ClipArt_Gallery.5">
                  <p:embed/>
                  <p:pic>
                    <p:nvPicPr>
                      <p:cNvPr id="244" name="Google Shape;244;p104"/>
                      <p:cNvPicPr preferRelativeResize="0"/>
                      <p:nvPr/>
                    </p:nvPicPr>
                    <p:blipFill rotWithShape="1">
                      <a:blip r:embed="rId5">
                        <a:alphaModFix/>
                      </a:blip>
                      <a:srcRect b="0" l="0" r="0" t="0"/>
                      <a:stretch/>
                    </p:blipFill>
                    <p:spPr>
                      <a:xfrm>
                        <a:off x="381000" y="1143000"/>
                        <a:ext cx="8382000" cy="76200"/>
                      </a:xfrm>
                      <a:prstGeom prst="rect">
                        <a:avLst/>
                      </a:prstGeom>
                      <a:noFill/>
                      <a:ln>
                        <a:noFill/>
                      </a:ln>
                    </p:spPr>
                  </p:pic>
                </p:oleObj>
              </mc:Fallback>
            </mc:AlternateContent>
          </a:graphicData>
        </a:graphic>
      </p:graphicFrame>
      <p:sp>
        <p:nvSpPr>
          <p:cNvPr id="245" name="Google Shape;245;p104"/>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1pPr>
            <a:lvl2pPr lvl="1"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2pPr>
            <a:lvl3pPr lvl="2"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3pPr>
            <a:lvl4pPr lvl="3"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4pPr>
            <a:lvl5pPr lvl="4"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5pPr>
            <a:lvl6pPr lvl="5"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6pPr>
            <a:lvl7pPr lvl="6"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7pPr>
            <a:lvl8pPr lvl="7"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8pPr>
            <a:lvl9pPr lvl="8"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9pPr>
          </a:lstStyle>
          <a:p/>
        </p:txBody>
      </p:sp>
      <p:sp>
        <p:nvSpPr>
          <p:cNvPr id="246" name="Google Shape;246;p104"/>
          <p:cNvSpPr txBox="1"/>
          <p:nvPr>
            <p:ph idx="1" type="body"/>
          </p:nvPr>
        </p:nvSpPr>
        <p:spPr>
          <a:xfrm>
            <a:off x="488950" y="1346200"/>
            <a:ext cx="8026400" cy="4902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rgbClr val="404040"/>
              </a:buClr>
              <a:buSzPts val="2100"/>
              <a:buFont typeface="Arial"/>
              <a:buChar char="•"/>
              <a:defRPr b="0" i="0" sz="2100" u="none" cap="none" strike="noStrike">
                <a:solidFill>
                  <a:srgbClr val="404040"/>
                </a:solidFill>
                <a:latin typeface="Calibri"/>
                <a:ea typeface="Calibri"/>
                <a:cs typeface="Calibri"/>
                <a:sym typeface="Calibri"/>
              </a:defRPr>
            </a:lvl1pPr>
            <a:lvl2pPr indent="-342900" lvl="1" marL="914400" marR="0" rtl="0" algn="l">
              <a:lnSpc>
                <a:spcPct val="90000"/>
              </a:lnSpc>
              <a:spcBef>
                <a:spcPts val="375"/>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2pPr>
            <a:lvl3pPr indent="-323850" lvl="2" marL="1371600" marR="0" rtl="0" algn="l">
              <a:lnSpc>
                <a:spcPct val="90000"/>
              </a:lnSpc>
              <a:spcBef>
                <a:spcPts val="375"/>
              </a:spcBef>
              <a:spcAft>
                <a:spcPts val="0"/>
              </a:spcAft>
              <a:buClr>
                <a:srgbClr val="404040"/>
              </a:buClr>
              <a:buSzPts val="1500"/>
              <a:buFont typeface="Arial"/>
              <a:buChar char="•"/>
              <a:defRPr b="0" i="0" sz="1500" u="none" cap="none" strike="noStrike">
                <a:solidFill>
                  <a:srgbClr val="404040"/>
                </a:solidFill>
                <a:latin typeface="Calibri"/>
                <a:ea typeface="Calibri"/>
                <a:cs typeface="Calibri"/>
                <a:sym typeface="Calibri"/>
              </a:defRPr>
            </a:lvl3pPr>
            <a:lvl4pPr indent="-311150" lvl="3" marL="18288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4pPr>
            <a:lvl5pPr indent="-311150" lvl="4" marL="22860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7" name="Google Shape;247;p104"/>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8" name="Google Shape;248;p104"/>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9" name="Google Shape;249;p104"/>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84"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4" name="Shape 254"/>
        <p:cNvGrpSpPr/>
        <p:nvPr/>
      </p:nvGrpSpPr>
      <p:grpSpPr>
        <a:xfrm>
          <a:off x="0" y="0"/>
          <a:ext cx="0" cy="0"/>
          <a:chOff x="0" y="0"/>
          <a:chExt cx="0" cy="0"/>
        </a:xfrm>
      </p:grpSpPr>
      <p:pic>
        <p:nvPicPr>
          <p:cNvPr id="255" name="Google Shape;255;p106"/>
          <p:cNvPicPr preferRelativeResize="0"/>
          <p:nvPr/>
        </p:nvPicPr>
        <p:blipFill rotWithShape="1">
          <a:blip r:embed="rId2">
            <a:alphaModFix/>
          </a:blip>
          <a:srcRect b="0" l="0" r="0" t="0"/>
          <a:stretch/>
        </p:blipFill>
        <p:spPr>
          <a:xfrm>
            <a:off x="8458200" y="0"/>
            <a:ext cx="574675" cy="838200"/>
          </a:xfrm>
          <a:prstGeom prst="rect">
            <a:avLst/>
          </a:prstGeom>
          <a:noFill/>
          <a:ln>
            <a:noFill/>
          </a:ln>
        </p:spPr>
      </p:pic>
      <p:sp>
        <p:nvSpPr>
          <p:cNvPr id="256" name="Google Shape;256;p106"/>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1pPr>
            <a:lvl2pPr lvl="1"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2pPr>
            <a:lvl3pPr lvl="2"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3pPr>
            <a:lvl4pPr lvl="3"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4pPr>
            <a:lvl5pPr lvl="4"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5pPr>
            <a:lvl6pPr lvl="5"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6pPr>
            <a:lvl7pPr lvl="6"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7pPr>
            <a:lvl8pPr lvl="7"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8pPr>
            <a:lvl9pPr lvl="8"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9pPr>
          </a:lstStyle>
          <a:p/>
        </p:txBody>
      </p:sp>
      <p:sp>
        <p:nvSpPr>
          <p:cNvPr id="257" name="Google Shape;257;p106"/>
          <p:cNvSpPr txBox="1"/>
          <p:nvPr>
            <p:ph idx="1" type="body"/>
          </p:nvPr>
        </p:nvSpPr>
        <p:spPr>
          <a:xfrm>
            <a:off x="488950" y="1346200"/>
            <a:ext cx="8026400" cy="4902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rgbClr val="404040"/>
              </a:buClr>
              <a:buSzPts val="2100"/>
              <a:buFont typeface="Arial"/>
              <a:buChar char="•"/>
              <a:defRPr b="0" i="0" sz="2100" u="none" cap="none" strike="noStrike">
                <a:solidFill>
                  <a:srgbClr val="404040"/>
                </a:solidFill>
                <a:latin typeface="Calibri"/>
                <a:ea typeface="Calibri"/>
                <a:cs typeface="Calibri"/>
                <a:sym typeface="Calibri"/>
              </a:defRPr>
            </a:lvl1pPr>
            <a:lvl2pPr indent="-342900" lvl="1" marL="914400" marR="0" rtl="0" algn="l">
              <a:lnSpc>
                <a:spcPct val="90000"/>
              </a:lnSpc>
              <a:spcBef>
                <a:spcPts val="375"/>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2pPr>
            <a:lvl3pPr indent="-323850" lvl="2" marL="1371600" marR="0" rtl="0" algn="l">
              <a:lnSpc>
                <a:spcPct val="90000"/>
              </a:lnSpc>
              <a:spcBef>
                <a:spcPts val="375"/>
              </a:spcBef>
              <a:spcAft>
                <a:spcPts val="0"/>
              </a:spcAft>
              <a:buClr>
                <a:srgbClr val="404040"/>
              </a:buClr>
              <a:buSzPts val="1500"/>
              <a:buFont typeface="Arial"/>
              <a:buChar char="•"/>
              <a:defRPr b="0" i="0" sz="1500" u="none" cap="none" strike="noStrike">
                <a:solidFill>
                  <a:srgbClr val="404040"/>
                </a:solidFill>
                <a:latin typeface="Calibri"/>
                <a:ea typeface="Calibri"/>
                <a:cs typeface="Calibri"/>
                <a:sym typeface="Calibri"/>
              </a:defRPr>
            </a:lvl3pPr>
            <a:lvl4pPr indent="-311150" lvl="3" marL="18288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4pPr>
            <a:lvl5pPr indent="-311150" lvl="4" marL="22860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58" name="Google Shape;258;p106"/>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9" name="Google Shape;259;p106"/>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0" name="Google Shape;260;p106"/>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86"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7" name="Shape 267"/>
        <p:cNvGrpSpPr/>
        <p:nvPr/>
      </p:nvGrpSpPr>
      <p:grpSpPr>
        <a:xfrm>
          <a:off x="0" y="0"/>
          <a:ext cx="0" cy="0"/>
          <a:chOff x="0" y="0"/>
          <a:chExt cx="0" cy="0"/>
        </a:xfrm>
      </p:grpSpPr>
      <p:pic>
        <p:nvPicPr>
          <p:cNvPr id="268" name="Google Shape;268;p108"/>
          <p:cNvPicPr preferRelativeResize="0"/>
          <p:nvPr/>
        </p:nvPicPr>
        <p:blipFill rotWithShape="1">
          <a:blip r:embed="rId2">
            <a:alphaModFix/>
          </a:blip>
          <a:srcRect b="0" l="0" r="0" t="0"/>
          <a:stretch/>
        </p:blipFill>
        <p:spPr>
          <a:xfrm>
            <a:off x="8458200" y="0"/>
            <a:ext cx="574675" cy="838200"/>
          </a:xfrm>
          <a:prstGeom prst="rect">
            <a:avLst/>
          </a:prstGeom>
          <a:noFill/>
          <a:ln>
            <a:noFill/>
          </a:ln>
        </p:spPr>
      </p:pic>
      <p:sp>
        <p:nvSpPr>
          <p:cNvPr id="269" name="Google Shape;269;p108"/>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1pPr>
            <a:lvl2pPr lvl="1"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2pPr>
            <a:lvl3pPr lvl="2"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3pPr>
            <a:lvl4pPr lvl="3"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4pPr>
            <a:lvl5pPr lvl="4"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5pPr>
            <a:lvl6pPr lvl="5"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6pPr>
            <a:lvl7pPr lvl="6"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7pPr>
            <a:lvl8pPr lvl="7"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8pPr>
            <a:lvl9pPr lvl="8"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9pPr>
          </a:lstStyle>
          <a:p/>
        </p:txBody>
      </p:sp>
      <p:sp>
        <p:nvSpPr>
          <p:cNvPr id="270" name="Google Shape;270;p108"/>
          <p:cNvSpPr txBox="1"/>
          <p:nvPr>
            <p:ph idx="1" type="body"/>
          </p:nvPr>
        </p:nvSpPr>
        <p:spPr>
          <a:xfrm>
            <a:off x="488950" y="1346200"/>
            <a:ext cx="8026400" cy="4902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rgbClr val="404040"/>
              </a:buClr>
              <a:buSzPts val="2100"/>
              <a:buFont typeface="Arial"/>
              <a:buChar char="•"/>
              <a:defRPr b="0" i="0" sz="2100" u="none" cap="none" strike="noStrike">
                <a:solidFill>
                  <a:srgbClr val="404040"/>
                </a:solidFill>
                <a:latin typeface="Calibri"/>
                <a:ea typeface="Calibri"/>
                <a:cs typeface="Calibri"/>
                <a:sym typeface="Calibri"/>
              </a:defRPr>
            </a:lvl1pPr>
            <a:lvl2pPr indent="-342900" lvl="1" marL="914400" marR="0" rtl="0" algn="l">
              <a:lnSpc>
                <a:spcPct val="90000"/>
              </a:lnSpc>
              <a:spcBef>
                <a:spcPts val="375"/>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2pPr>
            <a:lvl3pPr indent="-323850" lvl="2" marL="1371600" marR="0" rtl="0" algn="l">
              <a:lnSpc>
                <a:spcPct val="90000"/>
              </a:lnSpc>
              <a:spcBef>
                <a:spcPts val="375"/>
              </a:spcBef>
              <a:spcAft>
                <a:spcPts val="0"/>
              </a:spcAft>
              <a:buClr>
                <a:srgbClr val="404040"/>
              </a:buClr>
              <a:buSzPts val="1500"/>
              <a:buFont typeface="Arial"/>
              <a:buChar char="•"/>
              <a:defRPr b="0" i="0" sz="1500" u="none" cap="none" strike="noStrike">
                <a:solidFill>
                  <a:srgbClr val="404040"/>
                </a:solidFill>
                <a:latin typeface="Calibri"/>
                <a:ea typeface="Calibri"/>
                <a:cs typeface="Calibri"/>
                <a:sym typeface="Calibri"/>
              </a:defRPr>
            </a:lvl3pPr>
            <a:lvl4pPr indent="-311150" lvl="3" marL="18288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4pPr>
            <a:lvl5pPr indent="-311150" lvl="4" marL="22860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1" name="Google Shape;271;p108"/>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2" name="Google Shape;272;p108"/>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3" name="Google Shape;273;p108"/>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8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78" name="Shape 278"/>
        <p:cNvGrpSpPr/>
        <p:nvPr/>
      </p:nvGrpSpPr>
      <p:grpSpPr>
        <a:xfrm>
          <a:off x="0" y="0"/>
          <a:ext cx="0" cy="0"/>
          <a:chOff x="0" y="0"/>
          <a:chExt cx="0" cy="0"/>
        </a:xfrm>
      </p:grpSpPr>
      <p:pic>
        <p:nvPicPr>
          <p:cNvPr id="279" name="Google Shape;279;p110"/>
          <p:cNvPicPr preferRelativeResize="0"/>
          <p:nvPr/>
        </p:nvPicPr>
        <p:blipFill rotWithShape="1">
          <a:blip r:embed="rId2">
            <a:alphaModFix/>
          </a:blip>
          <a:srcRect b="0" l="0" r="0" t="0"/>
          <a:stretch/>
        </p:blipFill>
        <p:spPr>
          <a:xfrm>
            <a:off x="8458200" y="0"/>
            <a:ext cx="574675" cy="838200"/>
          </a:xfrm>
          <a:prstGeom prst="rect">
            <a:avLst/>
          </a:prstGeom>
          <a:noFill/>
          <a:ln>
            <a:noFill/>
          </a:ln>
        </p:spPr>
      </p:pic>
      <p:sp>
        <p:nvSpPr>
          <p:cNvPr id="280" name="Google Shape;280;p110"/>
          <p:cNvSpPr txBox="1"/>
          <p:nvPr>
            <p:ph type="title"/>
          </p:nvPr>
        </p:nvSpPr>
        <p:spPr>
          <a:xfrm>
            <a:off x="488950" y="-87312"/>
            <a:ext cx="80264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1pPr>
            <a:lvl2pPr lvl="1"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2pPr>
            <a:lvl3pPr lvl="2"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3pPr>
            <a:lvl4pPr lvl="3"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4pPr>
            <a:lvl5pPr lvl="4"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5pPr>
            <a:lvl6pPr lvl="5"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6pPr>
            <a:lvl7pPr lvl="6"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7pPr>
            <a:lvl8pPr lvl="7"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8pPr>
            <a:lvl9pPr lvl="8" marR="0" rtl="0" algn="l">
              <a:lnSpc>
                <a:spcPct val="90000"/>
              </a:lnSpc>
              <a:spcBef>
                <a:spcPts val="0"/>
              </a:spcBef>
              <a:spcAft>
                <a:spcPts val="0"/>
              </a:spcAft>
              <a:buSzPts val="1400"/>
              <a:buNone/>
              <a:defRPr b="1" i="0" sz="3600" u="none" cap="none" strike="noStrike">
                <a:solidFill>
                  <a:schemeClr val="lt1"/>
                </a:solidFill>
                <a:latin typeface="Calibri"/>
                <a:ea typeface="Calibri"/>
                <a:cs typeface="Calibri"/>
                <a:sym typeface="Calibri"/>
              </a:defRPr>
            </a:lvl9pPr>
          </a:lstStyle>
          <a:p/>
        </p:txBody>
      </p:sp>
      <p:sp>
        <p:nvSpPr>
          <p:cNvPr id="281" name="Google Shape;281;p110"/>
          <p:cNvSpPr txBox="1"/>
          <p:nvPr>
            <p:ph idx="1" type="body"/>
          </p:nvPr>
        </p:nvSpPr>
        <p:spPr>
          <a:xfrm>
            <a:off x="488950" y="1346200"/>
            <a:ext cx="8026400" cy="4902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rgbClr val="404040"/>
              </a:buClr>
              <a:buSzPts val="2100"/>
              <a:buFont typeface="Arial"/>
              <a:buChar char="•"/>
              <a:defRPr b="0" i="0" sz="2100" u="none" cap="none" strike="noStrike">
                <a:solidFill>
                  <a:srgbClr val="404040"/>
                </a:solidFill>
                <a:latin typeface="Calibri"/>
                <a:ea typeface="Calibri"/>
                <a:cs typeface="Calibri"/>
                <a:sym typeface="Calibri"/>
              </a:defRPr>
            </a:lvl1pPr>
            <a:lvl2pPr indent="-342900" lvl="1" marL="914400" marR="0" rtl="0" algn="l">
              <a:lnSpc>
                <a:spcPct val="90000"/>
              </a:lnSpc>
              <a:spcBef>
                <a:spcPts val="375"/>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2pPr>
            <a:lvl3pPr indent="-323850" lvl="2" marL="1371600" marR="0" rtl="0" algn="l">
              <a:lnSpc>
                <a:spcPct val="90000"/>
              </a:lnSpc>
              <a:spcBef>
                <a:spcPts val="375"/>
              </a:spcBef>
              <a:spcAft>
                <a:spcPts val="0"/>
              </a:spcAft>
              <a:buClr>
                <a:srgbClr val="404040"/>
              </a:buClr>
              <a:buSzPts val="1500"/>
              <a:buFont typeface="Arial"/>
              <a:buChar char="•"/>
              <a:defRPr b="0" i="0" sz="1500" u="none" cap="none" strike="noStrike">
                <a:solidFill>
                  <a:srgbClr val="404040"/>
                </a:solidFill>
                <a:latin typeface="Calibri"/>
                <a:ea typeface="Calibri"/>
                <a:cs typeface="Calibri"/>
                <a:sym typeface="Calibri"/>
              </a:defRPr>
            </a:lvl3pPr>
            <a:lvl4pPr indent="-311150" lvl="3" marL="18288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4pPr>
            <a:lvl5pPr indent="-311150" lvl="4" marL="2286000" marR="0" rtl="0" algn="l">
              <a:lnSpc>
                <a:spcPct val="90000"/>
              </a:lnSpc>
              <a:spcBef>
                <a:spcPts val="375"/>
              </a:spcBef>
              <a:spcAft>
                <a:spcPts val="0"/>
              </a:spcAft>
              <a:buClr>
                <a:srgbClr val="404040"/>
              </a:buClr>
              <a:buSzPts val="1300"/>
              <a:buFont typeface="Arial"/>
              <a:buChar char="•"/>
              <a:defRPr b="0" i="0" sz="1300" u="none" cap="none" strike="noStrike">
                <a:solidFill>
                  <a:srgbClr val="404040"/>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2" name="Google Shape;282;p110"/>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3" name="Google Shape;283;p110"/>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4" name="Google Shape;284;p110"/>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900"/>
              <a:buFont typeface="Arial"/>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90"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8.jpg"/><Relationship Id="rId4" Type="http://schemas.openxmlformats.org/officeDocument/2006/relationships/image" Target="../media/image6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
          <p:cNvSpPr txBox="1"/>
          <p:nvPr>
            <p:ph type="ctrTitle"/>
          </p:nvPr>
        </p:nvSpPr>
        <p:spPr>
          <a:xfrm>
            <a:off x="1143000" y="1122362"/>
            <a:ext cx="6858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500"/>
              <a:buFont typeface="Calibri"/>
              <a:buNone/>
            </a:pPr>
            <a:r>
              <a:rPr b="0" i="0" lang="en-US" sz="4500" u="none">
                <a:solidFill>
                  <a:schemeClr val="dk1"/>
                </a:solidFill>
                <a:latin typeface="Calibri"/>
                <a:ea typeface="Calibri"/>
                <a:cs typeface="Calibri"/>
                <a:sym typeface="Calibri"/>
              </a:rPr>
              <a:t>Nhập môn khoa học dữ liệu</a:t>
            </a:r>
            <a:endParaRPr/>
          </a:p>
        </p:txBody>
      </p:sp>
      <p:sp>
        <p:nvSpPr>
          <p:cNvPr id="310" name="Google Shape;310;p1"/>
          <p:cNvSpPr txBox="1"/>
          <p:nvPr>
            <p:ph idx="1" type="subTitle"/>
          </p:nvPr>
        </p:nvSpPr>
        <p:spPr>
          <a:xfrm>
            <a:off x="1143000" y="3602037"/>
            <a:ext cx="6858000" cy="1655762"/>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0"/>
              </a:spcBef>
              <a:spcAft>
                <a:spcPts val="0"/>
              </a:spcAft>
              <a:buClr>
                <a:schemeClr val="dk1"/>
              </a:buClr>
              <a:buSzPts val="1800"/>
              <a:buNone/>
            </a:pPr>
            <a:r>
              <a:rPr b="0" i="0" lang="en-US" sz="1800" u="none">
                <a:solidFill>
                  <a:schemeClr val="dk1"/>
                </a:solidFill>
                <a:latin typeface="Calibri"/>
                <a:ea typeface="Calibri"/>
                <a:cs typeface="Calibri"/>
                <a:sym typeface="Calibri"/>
              </a:rPr>
              <a:t>GV: Vũ Hoài Nam</a:t>
            </a:r>
            <a:endParaRPr/>
          </a:p>
          <a:p>
            <a:pPr indent="0" lvl="0" marL="0" rtl="0" algn="ctr">
              <a:lnSpc>
                <a:spcPct val="110000"/>
              </a:lnSpc>
              <a:spcBef>
                <a:spcPts val="700"/>
              </a:spcBef>
              <a:spcAft>
                <a:spcPts val="0"/>
              </a:spcAft>
              <a:buClr>
                <a:schemeClr val="dk1"/>
              </a:buClr>
              <a:buSzPts val="1800"/>
              <a:buNone/>
            </a:pPr>
            <a:r>
              <a:rPr b="0" i="0" lang="en-US" sz="1800" u="none">
                <a:solidFill>
                  <a:schemeClr val="dk1"/>
                </a:solidFill>
                <a:latin typeface="Calibri"/>
                <a:ea typeface="Calibri"/>
                <a:cs typeface="Calibri"/>
                <a:sym typeface="Calibri"/>
              </a:rPr>
              <a:t>namvh@ptit.edu.vn</a:t>
            </a:r>
            <a:endParaRPr/>
          </a:p>
        </p:txBody>
      </p:sp>
      <p:sp>
        <p:nvSpPr>
          <p:cNvPr id="311" name="Google Shape;311;p1"/>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312" name="Google Shape;312;p1"/>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0"/>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411" name="Google Shape;411;p10"/>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412" name="Google Shape;412;p10"/>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413" name="Google Shape;413;p10"/>
          <p:cNvSpPr txBox="1"/>
          <p:nvPr/>
        </p:nvSpPr>
        <p:spPr>
          <a:xfrm>
            <a:off x="-304800" y="1441450"/>
            <a:ext cx="45783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4.1.2. Đánh giá mô hình</a:t>
            </a:r>
            <a:endParaRPr/>
          </a:p>
        </p:txBody>
      </p:sp>
      <p:pic>
        <p:nvPicPr>
          <p:cNvPr id="414" name="Google Shape;414;p10"/>
          <p:cNvPicPr preferRelativeResize="0"/>
          <p:nvPr/>
        </p:nvPicPr>
        <p:blipFill rotWithShape="1">
          <a:blip r:embed="rId3">
            <a:alphaModFix/>
          </a:blip>
          <a:srcRect b="0" l="0" r="0" t="0"/>
          <a:stretch/>
        </p:blipFill>
        <p:spPr>
          <a:xfrm>
            <a:off x="1295400" y="3254375"/>
            <a:ext cx="6324600" cy="2741612"/>
          </a:xfrm>
          <a:prstGeom prst="rect">
            <a:avLst/>
          </a:prstGeom>
          <a:noFill/>
          <a:ln>
            <a:noFill/>
          </a:ln>
        </p:spPr>
      </p:pic>
      <p:sp>
        <p:nvSpPr>
          <p:cNvPr id="415" name="Google Shape;415;p10"/>
          <p:cNvSpPr txBox="1"/>
          <p:nvPr/>
        </p:nvSpPr>
        <p:spPr>
          <a:xfrm>
            <a:off x="685800" y="1819275"/>
            <a:ext cx="80010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VD: Ngày nay, khoảng 5 trẻ trong số 1.000 trẻ được đặt tên là Luke. Và tỷ lệ lưu hành bệnh bạch cầu suốt đời là khoảng 1,4%, tức 14 trong số 1.000 người. Giả sử hai yếu tố này là độc lập và áp dụng thử nghiệm </a:t>
            </a:r>
            <a:r>
              <a:rPr b="1" i="0" lang="en-US" sz="1800" u="none" cap="none" strike="noStrike">
                <a:solidFill>
                  <a:srgbClr val="000000"/>
                </a:solidFill>
                <a:latin typeface="Quattrocento Sans"/>
                <a:ea typeface="Quattrocento Sans"/>
                <a:cs typeface="Quattrocento Sans"/>
                <a:sym typeface="Quattrocento Sans"/>
              </a:rPr>
              <a:t>“Luke dành cho bệnh bạch cầu”</a:t>
            </a:r>
            <a:r>
              <a:rPr b="0" i="0" lang="en-US" sz="1800" u="none" cap="none" strike="noStrike">
                <a:solidFill>
                  <a:srgbClr val="000000"/>
                </a:solidFill>
                <a:latin typeface="Quattrocento Sans"/>
                <a:ea typeface="Quattrocento Sans"/>
                <a:cs typeface="Quattrocento Sans"/>
                <a:sym typeface="Quattrocento Sans"/>
              </a:rPr>
              <a:t> cho 1 triệu người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1"/>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423" name="Google Shape;423;p11"/>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424" name="Google Shape;424;p11"/>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425" name="Google Shape;425;p11"/>
          <p:cNvSpPr txBox="1"/>
          <p:nvPr/>
        </p:nvSpPr>
        <p:spPr>
          <a:xfrm>
            <a:off x="-304800" y="1441450"/>
            <a:ext cx="45783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4.1.2. Đánh giá mô hình</a:t>
            </a:r>
            <a:endParaRPr/>
          </a:p>
        </p:txBody>
      </p:sp>
      <p:pic>
        <p:nvPicPr>
          <p:cNvPr descr="Machine Learning Accuracy: True vs. False Positive/Negative" id="426" name="Google Shape;426;p11"/>
          <p:cNvPicPr preferRelativeResize="0"/>
          <p:nvPr/>
        </p:nvPicPr>
        <p:blipFill rotWithShape="1">
          <a:blip r:embed="rId3">
            <a:alphaModFix/>
          </a:blip>
          <a:srcRect b="0" l="0" r="0" t="0"/>
          <a:stretch/>
        </p:blipFill>
        <p:spPr>
          <a:xfrm>
            <a:off x="1066800" y="2046287"/>
            <a:ext cx="5730875" cy="2089150"/>
          </a:xfrm>
          <a:prstGeom prst="rect">
            <a:avLst/>
          </a:prstGeom>
          <a:noFill/>
          <a:ln>
            <a:noFill/>
          </a:ln>
        </p:spPr>
      </p:pic>
      <p:pic>
        <p:nvPicPr>
          <p:cNvPr id="427" name="Google Shape;427;p11"/>
          <p:cNvPicPr preferRelativeResize="0"/>
          <p:nvPr/>
        </p:nvPicPr>
        <p:blipFill rotWithShape="1">
          <a:blip r:embed="rId4">
            <a:alphaModFix/>
          </a:blip>
          <a:srcRect b="0" l="0" r="0" t="0"/>
          <a:stretch/>
        </p:blipFill>
        <p:spPr>
          <a:xfrm>
            <a:off x="1409700" y="4373562"/>
            <a:ext cx="6324600" cy="169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2"/>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435" name="Google Shape;435;p12"/>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436" name="Google Shape;436;p12"/>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437" name="Google Shape;437;p12"/>
          <p:cNvSpPr txBox="1"/>
          <p:nvPr/>
        </p:nvSpPr>
        <p:spPr>
          <a:xfrm>
            <a:off x="-304800" y="1441450"/>
            <a:ext cx="45783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4.1.2. Đánh giá mô hình</a:t>
            </a:r>
            <a:endParaRPr/>
          </a:p>
        </p:txBody>
      </p:sp>
      <p:pic>
        <p:nvPicPr>
          <p:cNvPr descr="Diagram&#10;&#10;Description automatically generated" id="438" name="Google Shape;438;p12"/>
          <p:cNvPicPr preferRelativeResize="0"/>
          <p:nvPr/>
        </p:nvPicPr>
        <p:blipFill rotWithShape="1">
          <a:blip r:embed="rId3">
            <a:alphaModFix/>
          </a:blip>
          <a:srcRect b="0" l="0" r="0" t="0"/>
          <a:stretch/>
        </p:blipFill>
        <p:spPr>
          <a:xfrm>
            <a:off x="1525587" y="2122487"/>
            <a:ext cx="5942012" cy="3902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13"/>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446" name="Google Shape;446;p13"/>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447" name="Google Shape;447;p13"/>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448" name="Google Shape;448;p13"/>
          <p:cNvSpPr txBox="1"/>
          <p:nvPr/>
        </p:nvSpPr>
        <p:spPr>
          <a:xfrm>
            <a:off x="-304800" y="1441450"/>
            <a:ext cx="45783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4.1.2. Đánh giá mô hình</a:t>
            </a:r>
            <a:endParaRPr/>
          </a:p>
        </p:txBody>
      </p:sp>
      <p:pic>
        <p:nvPicPr>
          <p:cNvPr id="449" name="Google Shape;449;p13"/>
          <p:cNvPicPr preferRelativeResize="0"/>
          <p:nvPr/>
        </p:nvPicPr>
        <p:blipFill rotWithShape="1">
          <a:blip r:embed="rId3">
            <a:alphaModFix/>
          </a:blip>
          <a:srcRect b="0" l="0" r="0" t="0"/>
          <a:stretch/>
        </p:blipFill>
        <p:spPr>
          <a:xfrm>
            <a:off x="1219200" y="2103437"/>
            <a:ext cx="6484937" cy="1192212"/>
          </a:xfrm>
          <a:prstGeom prst="rect">
            <a:avLst/>
          </a:prstGeom>
          <a:noFill/>
          <a:ln>
            <a:noFill/>
          </a:ln>
        </p:spPr>
      </p:pic>
      <p:pic>
        <p:nvPicPr>
          <p:cNvPr id="450" name="Google Shape;450;p13"/>
          <p:cNvPicPr preferRelativeResize="0"/>
          <p:nvPr/>
        </p:nvPicPr>
        <p:blipFill rotWithShape="1">
          <a:blip r:embed="rId4">
            <a:alphaModFix/>
          </a:blip>
          <a:srcRect b="0" l="0" r="0" t="0"/>
          <a:stretch/>
        </p:blipFill>
        <p:spPr>
          <a:xfrm>
            <a:off x="1120775" y="3886200"/>
            <a:ext cx="6681787" cy="12969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4"/>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458" name="Google Shape;458;p14"/>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459" name="Google Shape;459;p14"/>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460" name="Google Shape;460;p14"/>
          <p:cNvSpPr txBox="1"/>
          <p:nvPr/>
        </p:nvSpPr>
        <p:spPr>
          <a:xfrm>
            <a:off x="-304800" y="1441450"/>
            <a:ext cx="45783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4.1.2. Đánh giá mô hình</a:t>
            </a:r>
            <a:endParaRPr/>
          </a:p>
        </p:txBody>
      </p:sp>
      <p:pic>
        <p:nvPicPr>
          <p:cNvPr id="461" name="Google Shape;461;p14"/>
          <p:cNvPicPr preferRelativeResize="0"/>
          <p:nvPr/>
        </p:nvPicPr>
        <p:blipFill rotWithShape="1">
          <a:blip r:embed="rId3">
            <a:alphaModFix/>
          </a:blip>
          <a:srcRect b="0" l="0" r="0" t="0"/>
          <a:stretch/>
        </p:blipFill>
        <p:spPr>
          <a:xfrm>
            <a:off x="1676400" y="3276600"/>
            <a:ext cx="4892675" cy="1066800"/>
          </a:xfrm>
          <a:prstGeom prst="rect">
            <a:avLst/>
          </a:prstGeom>
          <a:noFill/>
          <a:ln>
            <a:noFill/>
          </a:ln>
        </p:spPr>
      </p:pic>
      <p:pic>
        <p:nvPicPr>
          <p:cNvPr id="462" name="Google Shape;462;p14"/>
          <p:cNvPicPr preferRelativeResize="0"/>
          <p:nvPr/>
        </p:nvPicPr>
        <p:blipFill rotWithShape="1">
          <a:blip r:embed="rId4">
            <a:alphaModFix/>
          </a:blip>
          <a:srcRect b="0" l="0" r="0" t="0"/>
          <a:stretch/>
        </p:blipFill>
        <p:spPr>
          <a:xfrm>
            <a:off x="1524000" y="4699000"/>
            <a:ext cx="5853112" cy="1200150"/>
          </a:xfrm>
          <a:prstGeom prst="rect">
            <a:avLst/>
          </a:prstGeom>
          <a:noFill/>
          <a:ln>
            <a:noFill/>
          </a:ln>
        </p:spPr>
      </p:pic>
      <p:sp>
        <p:nvSpPr>
          <p:cNvPr id="463" name="Google Shape;463;p14"/>
          <p:cNvSpPr txBox="1"/>
          <p:nvPr/>
        </p:nvSpPr>
        <p:spPr>
          <a:xfrm>
            <a:off x="1074737" y="2078037"/>
            <a:ext cx="6545262"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B1B1B"/>
              </a:buClr>
              <a:buSzPts val="1800"/>
              <a:buFont typeface="Quattrocento Sans"/>
              <a:buNone/>
            </a:pPr>
            <a:r>
              <a:rPr b="0" i="0" lang="en-US" sz="1800" u="none" cap="none" strike="noStrike">
                <a:solidFill>
                  <a:srgbClr val="1B1B1B"/>
                </a:solidFill>
                <a:latin typeface="Quattrocento Sans"/>
                <a:ea typeface="Quattrocento Sans"/>
                <a:cs typeface="Quattrocento Sans"/>
                <a:sym typeface="Quattrocento Sans"/>
              </a:rPr>
              <a:t>Từ hai yếu tố </a:t>
            </a:r>
            <a:r>
              <a:rPr b="1" i="0" lang="en-US" sz="1800" u="none" cap="none" strike="noStrike">
                <a:solidFill>
                  <a:srgbClr val="1B1B1B"/>
                </a:solidFill>
                <a:latin typeface="Quattrocento Sans"/>
                <a:ea typeface="Quattrocento Sans"/>
                <a:cs typeface="Quattrocento Sans"/>
                <a:sym typeface="Quattrocento Sans"/>
              </a:rPr>
              <a:t>độ chính xác</a:t>
            </a:r>
            <a:r>
              <a:rPr b="0" i="0" lang="en-US" sz="1800" u="none" cap="none" strike="noStrike">
                <a:solidFill>
                  <a:srgbClr val="1B1B1B"/>
                </a:solidFill>
                <a:latin typeface="Quattrocento Sans"/>
                <a:ea typeface="Quattrocento Sans"/>
                <a:cs typeface="Quattrocento Sans"/>
                <a:sym typeface="Quattrocento Sans"/>
              </a:rPr>
              <a:t> và </a:t>
            </a:r>
            <a:r>
              <a:rPr b="1" i="0" lang="en-US" sz="1800" u="none" cap="none" strike="noStrike">
                <a:solidFill>
                  <a:srgbClr val="1B1B1B"/>
                </a:solidFill>
                <a:latin typeface="Quattrocento Sans"/>
                <a:ea typeface="Quattrocento Sans"/>
                <a:cs typeface="Quattrocento Sans"/>
                <a:sym typeface="Quattrocento Sans"/>
              </a:rPr>
              <a:t>độ bao phủ</a:t>
            </a:r>
            <a:r>
              <a:rPr b="0" i="0" lang="en-US" sz="1800" u="none" cap="none" strike="noStrike">
                <a:solidFill>
                  <a:srgbClr val="1B1B1B"/>
                </a:solidFill>
                <a:latin typeface="Quattrocento Sans"/>
                <a:ea typeface="Quattrocento Sans"/>
                <a:cs typeface="Quattrocento Sans"/>
                <a:sym typeface="Quattrocento Sans"/>
              </a:rPr>
              <a:t> phía trên người ta đưa ra một chỉ số khác gọi là </a:t>
            </a:r>
            <a:r>
              <a:rPr b="1" i="0" lang="en-US" sz="1800" u="none" cap="none" strike="noStrike">
                <a:solidFill>
                  <a:srgbClr val="1B1B1B"/>
                </a:solidFill>
                <a:latin typeface="Quattrocento Sans"/>
                <a:ea typeface="Quattrocento Sans"/>
                <a:cs typeface="Quattrocento Sans"/>
                <a:sym typeface="Quattrocento Sans"/>
              </a:rPr>
              <a:t>F1-Score</a:t>
            </a:r>
            <a:endParaRPr/>
          </a:p>
          <a:p>
            <a:pPr indent="0" lvl="0" marL="0" marR="0" rtl="0" algn="l">
              <a:lnSpc>
                <a:spcPct val="100000"/>
              </a:lnSpc>
              <a:spcBef>
                <a:spcPts val="0"/>
              </a:spcBef>
              <a:spcAft>
                <a:spcPts val="0"/>
              </a:spcAft>
              <a:buClr>
                <a:srgbClr val="1B1B1B"/>
              </a:buClr>
              <a:buSzPts val="1800"/>
              <a:buFont typeface="Quattrocento Sans"/>
              <a:buNone/>
            </a:pPr>
            <a:r>
              <a:rPr b="1" i="0" lang="en-US" sz="1800" u="none" cap="none" strike="noStrike">
                <a:solidFill>
                  <a:srgbClr val="1B1B1B"/>
                </a:solidFill>
                <a:latin typeface="Quattrocento Sans"/>
                <a:ea typeface="Quattrocento Sans"/>
                <a:cs typeface="Quattrocento Sans"/>
                <a:sym typeface="Quattrocento Sans"/>
              </a:rPr>
              <a:t>=&gt;</a:t>
            </a:r>
            <a:r>
              <a:rPr b="0" i="0" lang="en-US" sz="1800" u="none" cap="none" strike="noStrike">
                <a:solidFill>
                  <a:srgbClr val="1B1B1B"/>
                </a:solidFill>
                <a:latin typeface="Quattrocento Sans"/>
                <a:ea typeface="Quattrocento Sans"/>
                <a:cs typeface="Quattrocento Sans"/>
                <a:sym typeface="Quattrocento Sans"/>
              </a:rPr>
              <a:t>Đây được gọi là một </a:t>
            </a:r>
            <a:r>
              <a:rPr b="1" i="0" lang="en-US" sz="1800" u="none" cap="none" strike="noStrike">
                <a:solidFill>
                  <a:srgbClr val="1B1B1B"/>
                </a:solidFill>
                <a:latin typeface="Quattrocento Sans"/>
                <a:ea typeface="Quattrocento Sans"/>
                <a:cs typeface="Quattrocento Sans"/>
                <a:sym typeface="Quattrocento Sans"/>
              </a:rPr>
              <a:t>trung bình điều hòa</a:t>
            </a:r>
            <a:r>
              <a:rPr b="0" i="0" lang="en-US" sz="1800" u="none" cap="none" strike="noStrike">
                <a:solidFill>
                  <a:srgbClr val="1B1B1B"/>
                </a:solidFill>
                <a:latin typeface="Quattrocento Sans"/>
                <a:ea typeface="Quattrocento Sans"/>
                <a:cs typeface="Quattrocento Sans"/>
                <a:sym typeface="Quattrocento Sans"/>
              </a:rPr>
              <a:t>(harmonic mean) của các tiêu chí Precision và Recal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5"/>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471" name="Google Shape;471;p15"/>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472" name="Google Shape;472;p15"/>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473" name="Google Shape;473;p15"/>
          <p:cNvSpPr txBox="1"/>
          <p:nvPr/>
        </p:nvSpPr>
        <p:spPr>
          <a:xfrm>
            <a:off x="-304800" y="1441450"/>
            <a:ext cx="45783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4.1.2. Đánh giá mô hình</a:t>
            </a:r>
            <a:endParaRPr/>
          </a:p>
        </p:txBody>
      </p:sp>
      <p:sp>
        <p:nvSpPr>
          <p:cNvPr id="474" name="Google Shape;474;p15"/>
          <p:cNvSpPr txBox="1"/>
          <p:nvPr/>
        </p:nvSpPr>
        <p:spPr>
          <a:xfrm>
            <a:off x="3790950" y="1498600"/>
            <a:ext cx="4724400" cy="392112"/>
          </a:xfrm>
          <a:prstGeom prst="rect">
            <a:avLst/>
          </a:prstGeom>
          <a:solidFill>
            <a:srgbClr val="F4B183"/>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Đối với bài toán Regression</a:t>
            </a:r>
            <a:endParaRPr/>
          </a:p>
        </p:txBody>
      </p:sp>
      <p:pic>
        <p:nvPicPr>
          <p:cNvPr id="475" name="Google Shape;475;p15"/>
          <p:cNvPicPr preferRelativeResize="0"/>
          <p:nvPr/>
        </p:nvPicPr>
        <p:blipFill rotWithShape="1">
          <a:blip r:embed="rId3">
            <a:alphaModFix/>
          </a:blip>
          <a:srcRect b="0" l="0" r="0" t="0"/>
          <a:stretch/>
        </p:blipFill>
        <p:spPr>
          <a:xfrm>
            <a:off x="1447800" y="2187575"/>
            <a:ext cx="3497262" cy="922337"/>
          </a:xfrm>
          <a:prstGeom prst="rect">
            <a:avLst/>
          </a:prstGeom>
          <a:noFill/>
          <a:ln>
            <a:noFill/>
          </a:ln>
        </p:spPr>
      </p:pic>
      <p:pic>
        <p:nvPicPr>
          <p:cNvPr id="476" name="Google Shape;476;p15"/>
          <p:cNvPicPr preferRelativeResize="0"/>
          <p:nvPr/>
        </p:nvPicPr>
        <p:blipFill rotWithShape="1">
          <a:blip r:embed="rId4">
            <a:alphaModFix/>
          </a:blip>
          <a:srcRect b="0" l="0" r="0" t="0"/>
          <a:stretch/>
        </p:blipFill>
        <p:spPr>
          <a:xfrm>
            <a:off x="1371600" y="3748087"/>
            <a:ext cx="6103937" cy="243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6"/>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484" name="Google Shape;484;p16"/>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485" name="Google Shape;485;p16"/>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486" name="Google Shape;486;p16"/>
          <p:cNvSpPr txBox="1"/>
          <p:nvPr/>
        </p:nvSpPr>
        <p:spPr>
          <a:xfrm>
            <a:off x="-304800" y="1441450"/>
            <a:ext cx="45783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4.1.2. Đánh giá mô hình</a:t>
            </a:r>
            <a:endParaRPr/>
          </a:p>
        </p:txBody>
      </p:sp>
      <p:pic>
        <p:nvPicPr>
          <p:cNvPr id="487" name="Google Shape;487;p16"/>
          <p:cNvPicPr preferRelativeResize="0"/>
          <p:nvPr/>
        </p:nvPicPr>
        <p:blipFill rotWithShape="1">
          <a:blip r:embed="rId3">
            <a:alphaModFix/>
          </a:blip>
          <a:srcRect b="0" l="0" r="0" t="0"/>
          <a:stretch/>
        </p:blipFill>
        <p:spPr>
          <a:xfrm>
            <a:off x="1598612" y="2049462"/>
            <a:ext cx="4892675" cy="1535112"/>
          </a:xfrm>
          <a:prstGeom prst="rect">
            <a:avLst/>
          </a:prstGeom>
          <a:noFill/>
          <a:ln>
            <a:noFill/>
          </a:ln>
        </p:spPr>
      </p:pic>
      <p:pic>
        <p:nvPicPr>
          <p:cNvPr id="488" name="Google Shape;488;p16"/>
          <p:cNvPicPr preferRelativeResize="0"/>
          <p:nvPr/>
        </p:nvPicPr>
        <p:blipFill rotWithShape="1">
          <a:blip r:embed="rId4">
            <a:alphaModFix/>
          </a:blip>
          <a:srcRect b="0" l="0" r="0" t="0"/>
          <a:stretch/>
        </p:blipFill>
        <p:spPr>
          <a:xfrm>
            <a:off x="2001837" y="3733800"/>
            <a:ext cx="5659437" cy="2133600"/>
          </a:xfrm>
          <a:prstGeom prst="rect">
            <a:avLst/>
          </a:prstGeom>
          <a:noFill/>
          <a:ln>
            <a:noFill/>
          </a:ln>
        </p:spPr>
      </p:pic>
      <p:sp>
        <p:nvSpPr>
          <p:cNvPr id="489" name="Google Shape;489;p16"/>
          <p:cNvSpPr txBox="1"/>
          <p:nvPr/>
        </p:nvSpPr>
        <p:spPr>
          <a:xfrm>
            <a:off x="3792537" y="1604962"/>
            <a:ext cx="4722812" cy="46037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Mean squared error - MSE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7"/>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497" name="Google Shape;497;p17"/>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498" name="Google Shape;498;p17"/>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499" name="Google Shape;499;p17"/>
          <p:cNvSpPr txBox="1"/>
          <p:nvPr/>
        </p:nvSpPr>
        <p:spPr>
          <a:xfrm>
            <a:off x="-304800" y="1441450"/>
            <a:ext cx="45783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4.1.2. Đánh giá mô hình</a:t>
            </a:r>
            <a:endParaRPr/>
          </a:p>
        </p:txBody>
      </p:sp>
      <p:sp>
        <p:nvSpPr>
          <p:cNvPr id="500" name="Google Shape;500;p17"/>
          <p:cNvSpPr txBox="1"/>
          <p:nvPr/>
        </p:nvSpPr>
        <p:spPr>
          <a:xfrm>
            <a:off x="3792537" y="1604962"/>
            <a:ext cx="4722812" cy="46037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Một số Metric khác :</a:t>
            </a:r>
            <a:endParaRPr/>
          </a:p>
        </p:txBody>
      </p:sp>
      <p:pic>
        <p:nvPicPr>
          <p:cNvPr descr="r2 machine learning Hot Sale - OFF 60%" id="501" name="Google Shape;501;p17"/>
          <p:cNvPicPr preferRelativeResize="0"/>
          <p:nvPr/>
        </p:nvPicPr>
        <p:blipFill rotWithShape="1">
          <a:blip r:embed="rId3">
            <a:alphaModFix/>
          </a:blip>
          <a:srcRect b="0" l="0" r="0" t="0"/>
          <a:stretch/>
        </p:blipFill>
        <p:spPr>
          <a:xfrm>
            <a:off x="2082800" y="2103437"/>
            <a:ext cx="3746500" cy="4324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8"/>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509" name="Google Shape;509;p18"/>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510" name="Google Shape;510;p18"/>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511" name="Google Shape;511;p18"/>
          <p:cNvSpPr txBox="1"/>
          <p:nvPr/>
        </p:nvSpPr>
        <p:spPr>
          <a:xfrm>
            <a:off x="-4762" y="1600200"/>
            <a:ext cx="45720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4.1.3. Quá vừa và dưới vừa</a:t>
            </a:r>
            <a:endParaRPr/>
          </a:p>
        </p:txBody>
      </p:sp>
      <p:pic>
        <p:nvPicPr>
          <p:cNvPr descr="Overfitting vs Underfitting - AI Wiki" id="512" name="Google Shape;512;p18"/>
          <p:cNvPicPr preferRelativeResize="0"/>
          <p:nvPr/>
        </p:nvPicPr>
        <p:blipFill rotWithShape="1">
          <a:blip r:embed="rId3">
            <a:alphaModFix/>
          </a:blip>
          <a:srcRect b="0" l="0" r="0" t="0"/>
          <a:stretch/>
        </p:blipFill>
        <p:spPr>
          <a:xfrm>
            <a:off x="669925" y="2671762"/>
            <a:ext cx="7205662" cy="25860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9"/>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520" name="Google Shape;520;p19"/>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521" name="Google Shape;521;p19"/>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pic>
        <p:nvPicPr>
          <p:cNvPr id="522" name="Google Shape;522;p19"/>
          <p:cNvPicPr preferRelativeResize="0"/>
          <p:nvPr/>
        </p:nvPicPr>
        <p:blipFill rotWithShape="1">
          <a:blip r:embed="rId3">
            <a:alphaModFix/>
          </a:blip>
          <a:srcRect b="0" l="0" r="0" t="0"/>
          <a:stretch/>
        </p:blipFill>
        <p:spPr>
          <a:xfrm>
            <a:off x="1828800" y="2152650"/>
            <a:ext cx="4999037" cy="4052887"/>
          </a:xfrm>
          <a:prstGeom prst="rect">
            <a:avLst/>
          </a:prstGeom>
          <a:noFill/>
          <a:ln>
            <a:noFill/>
          </a:ln>
        </p:spPr>
      </p:pic>
      <p:sp>
        <p:nvSpPr>
          <p:cNvPr id="523" name="Google Shape;523;p19"/>
          <p:cNvSpPr txBox="1"/>
          <p:nvPr/>
        </p:nvSpPr>
        <p:spPr>
          <a:xfrm>
            <a:off x="-76200" y="1450975"/>
            <a:ext cx="45720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4.1.3. Quá vừa và dưới vừa</a:t>
            </a:r>
            <a:endParaRPr/>
          </a:p>
        </p:txBody>
      </p:sp>
      <p:sp>
        <p:nvSpPr>
          <p:cNvPr id="524" name="Google Shape;524;p19"/>
          <p:cNvSpPr txBox="1"/>
          <p:nvPr/>
        </p:nvSpPr>
        <p:spPr>
          <a:xfrm>
            <a:off x="5180012" y="1631950"/>
            <a:ext cx="46132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Ví Dụ Minh họa: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
          <p:cNvSpPr txBox="1"/>
          <p:nvPr>
            <p:ph type="ctrTitle"/>
          </p:nvPr>
        </p:nvSpPr>
        <p:spPr>
          <a:xfrm>
            <a:off x="381000" y="136525"/>
            <a:ext cx="8229600" cy="1011237"/>
          </a:xfrm>
          <a:prstGeom prst="rect">
            <a:avLst/>
          </a:prstGeom>
          <a:noFill/>
          <a:ln>
            <a:noFill/>
          </a:ln>
        </p:spPr>
        <p:txBody>
          <a:bodyPr anchorCtr="0" anchor="b" bIns="45700" lIns="91425" spcFirstLastPara="1" rIns="91425" wrap="square" tIns="45700">
            <a:noAutofit/>
          </a:bodyPr>
          <a:lstStyle/>
          <a:p>
            <a:pPr indent="0" lvl="0" marL="0" rtl="0" algn="just">
              <a:lnSpc>
                <a:spcPct val="90000"/>
              </a:lnSpc>
              <a:spcBef>
                <a:spcPts val="0"/>
              </a:spcBef>
              <a:spcAft>
                <a:spcPts val="0"/>
              </a:spcAft>
              <a:buClr>
                <a:srgbClr val="000000"/>
              </a:buClr>
              <a:buSzPts val="4800"/>
              <a:buFont typeface="Calibri"/>
              <a:buNone/>
            </a:pPr>
            <a:r>
              <a:rPr b="1" i="0" lang="en-US" sz="4800" u="none">
                <a:solidFill>
                  <a:srgbClr val="000000"/>
                </a:solidFill>
                <a:latin typeface="Calibri"/>
                <a:ea typeface="Calibri"/>
                <a:cs typeface="Calibri"/>
                <a:sym typeface="Calibri"/>
              </a:rPr>
              <a:t>Chương 4: Học máy</a:t>
            </a:r>
            <a:endParaRPr/>
          </a:p>
        </p:txBody>
      </p:sp>
      <p:sp>
        <p:nvSpPr>
          <p:cNvPr id="320" name="Google Shape;320;p2"/>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321" name="Google Shape;321;p2"/>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pic>
        <p:nvPicPr>
          <p:cNvPr id="322" name="Google Shape;322;p2"/>
          <p:cNvPicPr preferRelativeResize="0"/>
          <p:nvPr/>
        </p:nvPicPr>
        <p:blipFill rotWithShape="1">
          <a:blip r:embed="rId3">
            <a:alphaModFix/>
          </a:blip>
          <a:srcRect b="0" l="0" r="0" t="0"/>
          <a:stretch/>
        </p:blipFill>
        <p:spPr>
          <a:xfrm>
            <a:off x="1219200" y="2362200"/>
            <a:ext cx="7019925" cy="2705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0"/>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alibri"/>
              <a:buNone/>
            </a:pPr>
            <a:r>
              <a:rPr b="0" i="0" lang="en-US" sz="3300" u="none">
                <a:solidFill>
                  <a:schemeClr val="dk1"/>
                </a:solidFill>
                <a:latin typeface="Calibri"/>
                <a:ea typeface="Calibri"/>
                <a:cs typeface="Calibri"/>
                <a:sym typeface="Calibri"/>
              </a:rPr>
              <a:t>Giới </a:t>
            </a:r>
            <a:r>
              <a:rPr b="0" i="0" lang="en-US" sz="3600" u="none">
                <a:solidFill>
                  <a:schemeClr val="dk1"/>
                </a:solidFill>
                <a:latin typeface="Calibri"/>
                <a:ea typeface="Calibri"/>
                <a:cs typeface="Calibri"/>
                <a:sym typeface="Calibri"/>
              </a:rPr>
              <a:t>4.1. Các khái niệm cơ bản</a:t>
            </a:r>
            <a:endParaRPr/>
          </a:p>
        </p:txBody>
      </p:sp>
      <p:sp>
        <p:nvSpPr>
          <p:cNvPr id="532" name="Google Shape;532;p20"/>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533" name="Google Shape;533;p20"/>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534" name="Google Shape;534;p20"/>
          <p:cNvSpPr txBox="1"/>
          <p:nvPr/>
        </p:nvSpPr>
        <p:spPr>
          <a:xfrm>
            <a:off x="-4762" y="1600200"/>
            <a:ext cx="45720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4.1.3. Quá vừa và dưới vừa</a:t>
            </a:r>
            <a:endParaRPr/>
          </a:p>
        </p:txBody>
      </p:sp>
      <p:sp>
        <p:nvSpPr>
          <p:cNvPr id="535" name="Google Shape;535;p20"/>
          <p:cNvSpPr txBox="1"/>
          <p:nvPr/>
        </p:nvSpPr>
        <p:spPr>
          <a:xfrm>
            <a:off x="533400" y="2063750"/>
            <a:ext cx="592455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Cách đảm bảo mô  hình không quá phức tạp</a:t>
            </a:r>
            <a:endParaRPr/>
          </a:p>
        </p:txBody>
      </p:sp>
      <p:pic>
        <p:nvPicPr>
          <p:cNvPr descr="A picture containing diagram&#10;&#10;Description automatically generated" id="536" name="Google Shape;536;p20"/>
          <p:cNvPicPr preferRelativeResize="0"/>
          <p:nvPr/>
        </p:nvPicPr>
        <p:blipFill rotWithShape="1">
          <a:blip r:embed="rId3">
            <a:alphaModFix/>
          </a:blip>
          <a:srcRect b="0" l="0" r="0" t="0"/>
          <a:stretch/>
        </p:blipFill>
        <p:spPr>
          <a:xfrm>
            <a:off x="2590800" y="2884487"/>
            <a:ext cx="3695700" cy="2124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1"/>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544" name="Google Shape;544;p21"/>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545" name="Google Shape;545;p21"/>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pic>
        <p:nvPicPr>
          <p:cNvPr descr="What is validation data used for? – Machine Learning Basics – Galaxy Inferno" id="546" name="Google Shape;546;p21"/>
          <p:cNvPicPr preferRelativeResize="0"/>
          <p:nvPr/>
        </p:nvPicPr>
        <p:blipFill rotWithShape="1">
          <a:blip r:embed="rId3">
            <a:alphaModFix/>
          </a:blip>
          <a:srcRect b="0" l="0" r="0" t="0"/>
          <a:stretch/>
        </p:blipFill>
        <p:spPr>
          <a:xfrm>
            <a:off x="1143000" y="2736850"/>
            <a:ext cx="6516687" cy="3663950"/>
          </a:xfrm>
          <a:prstGeom prst="rect">
            <a:avLst/>
          </a:prstGeom>
          <a:noFill/>
          <a:ln>
            <a:noFill/>
          </a:ln>
        </p:spPr>
      </p:pic>
      <p:sp>
        <p:nvSpPr>
          <p:cNvPr id="547" name="Google Shape;547;p21"/>
          <p:cNvSpPr txBox="1"/>
          <p:nvPr/>
        </p:nvSpPr>
        <p:spPr>
          <a:xfrm>
            <a:off x="-171450" y="1431925"/>
            <a:ext cx="45720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4.1.3. Quá vừa và dưới vừa</a:t>
            </a:r>
            <a:endParaRPr/>
          </a:p>
        </p:txBody>
      </p:sp>
      <p:sp>
        <p:nvSpPr>
          <p:cNvPr id="548" name="Google Shape;548;p21"/>
          <p:cNvSpPr txBox="1"/>
          <p:nvPr/>
        </p:nvSpPr>
        <p:spPr>
          <a:xfrm>
            <a:off x="3429000" y="2000250"/>
            <a:ext cx="5314950" cy="1016000"/>
          </a:xfrm>
          <a:prstGeom prst="rect">
            <a:avLst/>
          </a:prstGeom>
          <a:solidFill>
            <a:srgbClr val="C5E0B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Vấn đề ??? nếu bạn sử dụng test/train split không chỉ để đánh giá một mô hình mà còn để lựa chọn trong số nhiều mô hình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2"/>
          <p:cNvSpPr txBox="1"/>
          <p:nvPr>
            <p:ph type="ctrTitle"/>
          </p:nvPr>
        </p:nvSpPr>
        <p:spPr>
          <a:xfrm>
            <a:off x="365125" y="160337"/>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556" name="Google Shape;556;p22"/>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Calibri"/>
              <a:buNone/>
            </a:pPr>
            <a:fld id="{00000000-1234-1234-1234-123412341234}" type="slidenum">
              <a:rPr b="0" i="0" lang="en-US" sz="1400" u="none" cap="none" strike="noStrike">
                <a:solidFill>
                  <a:schemeClr val="dk1"/>
                </a:solidFill>
                <a:latin typeface="Calibri"/>
                <a:ea typeface="Calibri"/>
                <a:cs typeface="Calibri"/>
                <a:sym typeface="Calibri"/>
              </a:rPr>
              <a:t>‹#›</a:t>
            </a:fld>
            <a:endParaRPr/>
          </a:p>
        </p:txBody>
      </p:sp>
      <p:sp>
        <p:nvSpPr>
          <p:cNvPr id="557" name="Google Shape;557;p22"/>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
        <p:nvSpPr>
          <p:cNvPr id="558" name="Google Shape;558;p22"/>
          <p:cNvSpPr txBox="1"/>
          <p:nvPr/>
        </p:nvSpPr>
        <p:spPr>
          <a:xfrm>
            <a:off x="-4762" y="1600200"/>
            <a:ext cx="4572000" cy="430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	4.1.3. Quá vừa và dưới vừa</a:t>
            </a:r>
            <a:endParaRPr/>
          </a:p>
        </p:txBody>
      </p:sp>
      <p:pic>
        <p:nvPicPr>
          <p:cNvPr descr="Train Test Validation Split: How To &amp; Best Practices [2022]" id="559" name="Google Shape;559;p22"/>
          <p:cNvPicPr preferRelativeResize="0"/>
          <p:nvPr/>
        </p:nvPicPr>
        <p:blipFill rotWithShape="1">
          <a:blip r:embed="rId3">
            <a:alphaModFix/>
          </a:blip>
          <a:srcRect b="0" l="0" r="0" t="0"/>
          <a:stretch/>
        </p:blipFill>
        <p:spPr>
          <a:xfrm>
            <a:off x="1409700" y="2174875"/>
            <a:ext cx="5661025" cy="4044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23"/>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567" name="Google Shape;567;p23"/>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alibri"/>
              <a:buNone/>
            </a:pPr>
            <a:fld id="{00000000-1234-1234-1234-123412341234}" type="slidenum">
              <a:rPr b="0" i="0" lang="en-US" sz="2000" u="none" cap="none" strike="noStrike">
                <a:solidFill>
                  <a:schemeClr val="dk1"/>
                </a:solidFill>
                <a:latin typeface="Calibri"/>
                <a:ea typeface="Calibri"/>
                <a:cs typeface="Calibri"/>
                <a:sym typeface="Calibri"/>
              </a:rPr>
              <a:t>‹#›</a:t>
            </a:fld>
            <a:endParaRPr/>
          </a:p>
        </p:txBody>
      </p:sp>
      <p:sp>
        <p:nvSpPr>
          <p:cNvPr id="568" name="Google Shape;568;p23"/>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alibri"/>
              <a:buNone/>
            </a:pPr>
            <a:fld id="{00000000-1234-1234-1234-123412341234}" type="slidenum">
              <a:rPr b="0" i="0" lang="en-US" sz="2000" u="none" cap="none" strike="noStrike">
                <a:solidFill>
                  <a:schemeClr val="dk1"/>
                </a:solidFill>
                <a:latin typeface="Calibri"/>
                <a:ea typeface="Calibri"/>
                <a:cs typeface="Calibri"/>
                <a:sym typeface="Calibri"/>
              </a:rPr>
              <a:t>‹#›</a:t>
            </a:fld>
            <a:endParaRPr/>
          </a:p>
        </p:txBody>
      </p:sp>
      <p:sp>
        <p:nvSpPr>
          <p:cNvPr id="569" name="Google Shape;569;p23"/>
          <p:cNvSpPr txBox="1"/>
          <p:nvPr/>
        </p:nvSpPr>
        <p:spPr>
          <a:xfrm>
            <a:off x="0" y="1349375"/>
            <a:ext cx="45720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4.1.4. Độ lệch và phương sai</a:t>
            </a:r>
            <a:endParaRPr/>
          </a:p>
        </p:txBody>
      </p:sp>
      <p:pic>
        <p:nvPicPr>
          <p:cNvPr descr="How does the variance-bias tradeoff in ensembles work - techniques - Data  Science, Analytics and Big Data discussions" id="570" name="Google Shape;570;p23"/>
          <p:cNvPicPr preferRelativeResize="0"/>
          <p:nvPr/>
        </p:nvPicPr>
        <p:blipFill rotWithShape="1">
          <a:blip r:embed="rId3">
            <a:alphaModFix/>
          </a:blip>
          <a:srcRect b="0" l="0" r="0" t="0"/>
          <a:stretch/>
        </p:blipFill>
        <p:spPr>
          <a:xfrm>
            <a:off x="1209675" y="3249612"/>
            <a:ext cx="6029325" cy="3276600"/>
          </a:xfrm>
          <a:prstGeom prst="rect">
            <a:avLst/>
          </a:prstGeom>
          <a:noFill/>
          <a:ln>
            <a:noFill/>
          </a:ln>
        </p:spPr>
      </p:pic>
      <p:sp>
        <p:nvSpPr>
          <p:cNvPr id="571" name="Google Shape;571;p23"/>
          <p:cNvSpPr txBox="1"/>
          <p:nvPr/>
        </p:nvSpPr>
        <p:spPr>
          <a:xfrm>
            <a:off x="1143000" y="1951037"/>
            <a:ext cx="7543800" cy="16319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D3D3D"/>
              </a:buClr>
              <a:buSzPts val="2000"/>
              <a:buFont typeface="Arial"/>
              <a:buNone/>
            </a:pPr>
            <a:r>
              <a:rPr b="0" i="0" lang="en-US" sz="2000" u="none" cap="none" strike="noStrike">
                <a:solidFill>
                  <a:srgbClr val="3D3D3D"/>
                </a:solidFill>
                <a:latin typeface="Arial"/>
                <a:ea typeface="Arial"/>
                <a:cs typeface="Arial"/>
                <a:sym typeface="Arial"/>
              </a:rPr>
              <a:t>Bias, variance là gì</a:t>
            </a:r>
            <a:endParaRPr/>
          </a:p>
          <a:p>
            <a:pPr indent="0" lvl="0" marL="0" marR="0" rtl="0" algn="l">
              <a:lnSpc>
                <a:spcPct val="100000"/>
              </a:lnSpc>
              <a:spcBef>
                <a:spcPts val="0"/>
              </a:spcBef>
              <a:spcAft>
                <a:spcPts val="0"/>
              </a:spcAft>
              <a:buClr>
                <a:srgbClr val="3D3D3D"/>
              </a:buClr>
              <a:buSzPts val="2000"/>
              <a:buFont typeface="Arial"/>
              <a:buNone/>
            </a:pPr>
            <a:r>
              <a:rPr b="0" i="0" lang="en-US" sz="2000" u="none" cap="none" strike="noStrike">
                <a:solidFill>
                  <a:srgbClr val="3D3D3D"/>
                </a:solidFill>
                <a:latin typeface="Arial"/>
                <a:ea typeface="Arial"/>
                <a:cs typeface="Arial"/>
                <a:sym typeface="Arial"/>
              </a:rPr>
              <a:t>Bias: nghĩa là độ lệch, biểu thị sự chênh lệch giữa giá trị trung bình mà mô hình dự đoán và giá trị thực tế của dữ liệu.</a:t>
            </a:r>
            <a:endParaRPr/>
          </a:p>
          <a:p>
            <a:pPr indent="0" lvl="0" marL="0" marR="0" rtl="0" algn="l">
              <a:lnSpc>
                <a:spcPct val="100000"/>
              </a:lnSpc>
              <a:spcBef>
                <a:spcPts val="0"/>
              </a:spcBef>
              <a:spcAft>
                <a:spcPts val="0"/>
              </a:spcAft>
              <a:buClr>
                <a:srgbClr val="3D3D3D"/>
              </a:buClr>
              <a:buSzPts val="2000"/>
              <a:buFont typeface="Arial"/>
              <a:buNone/>
            </a:pPr>
            <a:r>
              <a:rPr b="0" i="0" lang="en-US" sz="2000" u="none" cap="none" strike="noStrike">
                <a:solidFill>
                  <a:srgbClr val="3D3D3D"/>
                </a:solidFill>
                <a:latin typeface="Arial"/>
                <a:ea typeface="Arial"/>
                <a:cs typeface="Arial"/>
                <a:sym typeface="Arial"/>
              </a:rPr>
              <a:t>Variance: nghĩa là phương sai, biểu thị độ phân tán của các giá trị mà mô hình dự đoán so với giá trị thực tế.</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24"/>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579" name="Google Shape;579;p24"/>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580" name="Google Shape;580;p24"/>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581" name="Google Shape;581;p24"/>
          <p:cNvSpPr txBox="1"/>
          <p:nvPr/>
        </p:nvSpPr>
        <p:spPr>
          <a:xfrm>
            <a:off x="-4762" y="16002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4.1.4. Độ lệch và phương sai</a:t>
            </a:r>
            <a:endParaRPr/>
          </a:p>
        </p:txBody>
      </p:sp>
      <p:pic>
        <p:nvPicPr>
          <p:cNvPr descr="Bias-Variance | Machine Learning Master" id="582" name="Google Shape;582;p24"/>
          <p:cNvPicPr preferRelativeResize="0"/>
          <p:nvPr/>
        </p:nvPicPr>
        <p:blipFill rotWithShape="1">
          <a:blip r:embed="rId3">
            <a:alphaModFix/>
          </a:blip>
          <a:srcRect b="0" l="0" r="0" t="0"/>
          <a:stretch/>
        </p:blipFill>
        <p:spPr>
          <a:xfrm>
            <a:off x="2667000" y="2160587"/>
            <a:ext cx="4262437" cy="4083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5"/>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590" name="Google Shape;590;p25"/>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591" name="Google Shape;591;p25"/>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592" name="Google Shape;592;p25"/>
          <p:cNvSpPr txBox="1"/>
          <p:nvPr/>
        </p:nvSpPr>
        <p:spPr>
          <a:xfrm>
            <a:off x="-4762" y="16002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4.1.4. Độ lệch và phương sai</a:t>
            </a:r>
            <a:endParaRPr/>
          </a:p>
        </p:txBody>
      </p:sp>
      <p:pic>
        <p:nvPicPr>
          <p:cNvPr id="593" name="Google Shape;593;p25"/>
          <p:cNvPicPr preferRelativeResize="0"/>
          <p:nvPr/>
        </p:nvPicPr>
        <p:blipFill rotWithShape="1">
          <a:blip r:embed="rId3">
            <a:alphaModFix/>
          </a:blip>
          <a:srcRect b="0" l="0" r="0" t="0"/>
          <a:stretch/>
        </p:blipFill>
        <p:spPr>
          <a:xfrm>
            <a:off x="1905000" y="2274887"/>
            <a:ext cx="4999037" cy="40528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26"/>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601" name="Google Shape;601;p26"/>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602" name="Google Shape;602;p26"/>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603" name="Google Shape;603;p26"/>
          <p:cNvSpPr txBox="1"/>
          <p:nvPr/>
        </p:nvSpPr>
        <p:spPr>
          <a:xfrm>
            <a:off x="-4762" y="16002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4.1.4. Độ lệch và phương sai</a:t>
            </a:r>
            <a:endParaRPr/>
          </a:p>
        </p:txBody>
      </p:sp>
      <p:pic>
        <p:nvPicPr>
          <p:cNvPr id="604" name="Google Shape;604;p26"/>
          <p:cNvPicPr preferRelativeResize="0"/>
          <p:nvPr/>
        </p:nvPicPr>
        <p:blipFill rotWithShape="1">
          <a:blip r:embed="rId3">
            <a:alphaModFix/>
          </a:blip>
          <a:srcRect b="0" l="0" r="0" t="0"/>
          <a:stretch/>
        </p:blipFill>
        <p:spPr>
          <a:xfrm>
            <a:off x="1905000" y="2274887"/>
            <a:ext cx="4999037" cy="40528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7"/>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612" name="Google Shape;612;p27"/>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613" name="Google Shape;613;p27"/>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614" name="Google Shape;614;p27"/>
          <p:cNvSpPr txBox="1"/>
          <p:nvPr/>
        </p:nvSpPr>
        <p:spPr>
          <a:xfrm>
            <a:off x="-4762" y="16002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4.1.4. Độ lệch và phương sai</a:t>
            </a:r>
            <a:endParaRPr/>
          </a:p>
        </p:txBody>
      </p:sp>
      <p:pic>
        <p:nvPicPr>
          <p:cNvPr id="615" name="Google Shape;615;p27"/>
          <p:cNvPicPr preferRelativeResize="0"/>
          <p:nvPr/>
        </p:nvPicPr>
        <p:blipFill rotWithShape="1">
          <a:blip r:embed="rId3">
            <a:alphaModFix/>
          </a:blip>
          <a:srcRect b="0" l="0" r="0" t="0"/>
          <a:stretch/>
        </p:blipFill>
        <p:spPr>
          <a:xfrm>
            <a:off x="2185987" y="2028825"/>
            <a:ext cx="5053012" cy="4191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28"/>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Calibri"/>
              <a:buNone/>
            </a:pPr>
            <a:fld id="{00000000-1234-1234-1234-123412341234}" type="slidenum">
              <a:rPr b="0" i="0" lang="en-US" sz="1400" u="none" cap="none" strike="noStrike">
                <a:solidFill>
                  <a:schemeClr val="dk1"/>
                </a:solidFill>
                <a:latin typeface="Calibri"/>
                <a:ea typeface="Calibri"/>
                <a:cs typeface="Calibri"/>
                <a:sym typeface="Calibri"/>
              </a:rPr>
              <a:t>‹#›</a:t>
            </a:fld>
            <a:endParaRPr/>
          </a:p>
        </p:txBody>
      </p:sp>
      <p:sp>
        <p:nvSpPr>
          <p:cNvPr id="623" name="Google Shape;623;p28"/>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
        <p:nvSpPr>
          <p:cNvPr id="624" name="Google Shape;624;p28"/>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625" name="Google Shape;625;p28"/>
          <p:cNvSpPr txBox="1"/>
          <p:nvPr/>
        </p:nvSpPr>
        <p:spPr>
          <a:xfrm>
            <a:off x="304800" y="1382712"/>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4.2.1. Đặc trưng phân loại</a:t>
            </a:r>
            <a:endParaRPr/>
          </a:p>
        </p:txBody>
      </p:sp>
      <p:pic>
        <p:nvPicPr>
          <p:cNvPr id="626" name="Google Shape;626;p28"/>
          <p:cNvPicPr preferRelativeResize="0"/>
          <p:nvPr/>
        </p:nvPicPr>
        <p:blipFill rotWithShape="1">
          <a:blip r:embed="rId3">
            <a:alphaModFix/>
          </a:blip>
          <a:srcRect b="0" l="0" r="0" t="0"/>
          <a:stretch/>
        </p:blipFill>
        <p:spPr>
          <a:xfrm>
            <a:off x="1412875" y="2959100"/>
            <a:ext cx="6107112" cy="1676400"/>
          </a:xfrm>
          <a:prstGeom prst="rect">
            <a:avLst/>
          </a:prstGeom>
          <a:noFill/>
          <a:ln>
            <a:noFill/>
          </a:ln>
        </p:spPr>
      </p:pic>
      <p:sp>
        <p:nvSpPr>
          <p:cNvPr id="627" name="Google Shape;627;p28"/>
          <p:cNvSpPr txBox="1"/>
          <p:nvPr/>
        </p:nvSpPr>
        <p:spPr>
          <a:xfrm>
            <a:off x="1412875" y="2020887"/>
            <a:ext cx="59785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Một loại dữ liệu phi số phổ biến là dữ liệu phân loại: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29"/>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635" name="Google Shape;635;p29"/>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636" name="Google Shape;636;p29"/>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637" name="Google Shape;637;p29"/>
          <p:cNvSpPr txBox="1"/>
          <p:nvPr/>
        </p:nvSpPr>
        <p:spPr>
          <a:xfrm>
            <a:off x="304800" y="1382712"/>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4.2.1. Đặc trưng phân loại</a:t>
            </a:r>
            <a:endParaRPr/>
          </a:p>
        </p:txBody>
      </p:sp>
      <p:pic>
        <p:nvPicPr>
          <p:cNvPr id="638" name="Google Shape;638;p29"/>
          <p:cNvPicPr preferRelativeResize="0"/>
          <p:nvPr/>
        </p:nvPicPr>
        <p:blipFill rotWithShape="1">
          <a:blip r:embed="rId3">
            <a:alphaModFix/>
          </a:blip>
          <a:srcRect b="0" l="0" r="0" t="0"/>
          <a:stretch/>
        </p:blipFill>
        <p:spPr>
          <a:xfrm>
            <a:off x="1339850" y="4433887"/>
            <a:ext cx="5730875" cy="1482725"/>
          </a:xfrm>
          <a:prstGeom prst="rect">
            <a:avLst/>
          </a:prstGeom>
          <a:noFill/>
          <a:ln>
            <a:noFill/>
          </a:ln>
        </p:spPr>
      </p:pic>
      <p:pic>
        <p:nvPicPr>
          <p:cNvPr id="639" name="Google Shape;639;p29"/>
          <p:cNvPicPr preferRelativeResize="0"/>
          <p:nvPr/>
        </p:nvPicPr>
        <p:blipFill rotWithShape="1">
          <a:blip r:embed="rId4">
            <a:alphaModFix/>
          </a:blip>
          <a:srcRect b="0" l="0" r="0" t="0"/>
          <a:stretch/>
        </p:blipFill>
        <p:spPr>
          <a:xfrm>
            <a:off x="1401762" y="1781175"/>
            <a:ext cx="5607050" cy="1538287"/>
          </a:xfrm>
          <a:prstGeom prst="rect">
            <a:avLst/>
          </a:prstGeom>
          <a:noFill/>
          <a:ln>
            <a:noFill/>
          </a:ln>
        </p:spPr>
      </p:pic>
      <p:sp>
        <p:nvSpPr>
          <p:cNvPr id="640" name="Google Shape;640;p29"/>
          <p:cNvSpPr txBox="1"/>
          <p:nvPr/>
        </p:nvSpPr>
        <p:spPr>
          <a:xfrm>
            <a:off x="2286000" y="3538537"/>
            <a:ext cx="2057400" cy="369887"/>
          </a:xfrm>
          <a:prstGeom prst="rect">
            <a:avLst/>
          </a:prstGeom>
          <a:solidFill>
            <a:srgbClr val="F4B18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mã hóa one hot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
          <p:cNvSpPr txBox="1"/>
          <p:nvPr>
            <p:ph type="ctrTitle"/>
          </p:nvPr>
        </p:nvSpPr>
        <p:spPr>
          <a:xfrm>
            <a:off x="381000" y="136525"/>
            <a:ext cx="8229600" cy="1011237"/>
          </a:xfrm>
          <a:prstGeom prst="rect">
            <a:avLst/>
          </a:prstGeom>
          <a:noFill/>
          <a:ln>
            <a:noFill/>
          </a:ln>
        </p:spPr>
        <p:txBody>
          <a:bodyPr anchorCtr="0" anchor="b" bIns="45700" lIns="91425" spcFirstLastPara="1" rIns="91425" wrap="square" tIns="45700">
            <a:noAutofit/>
          </a:bodyPr>
          <a:lstStyle/>
          <a:p>
            <a:pPr indent="0" lvl="0" marL="0" rtl="0" algn="just">
              <a:lnSpc>
                <a:spcPct val="90000"/>
              </a:lnSpc>
              <a:spcBef>
                <a:spcPts val="0"/>
              </a:spcBef>
              <a:spcAft>
                <a:spcPts val="0"/>
              </a:spcAft>
              <a:buClr>
                <a:srgbClr val="000000"/>
              </a:buClr>
              <a:buSzPts val="4800"/>
              <a:buFont typeface="Calibri"/>
              <a:buNone/>
            </a:pPr>
            <a:r>
              <a:rPr b="1" i="0" lang="en-US" sz="4800" u="none">
                <a:solidFill>
                  <a:srgbClr val="000000"/>
                </a:solidFill>
                <a:latin typeface="Calibri"/>
                <a:ea typeface="Calibri"/>
                <a:cs typeface="Calibri"/>
                <a:sym typeface="Calibri"/>
              </a:rPr>
              <a:t>Chương 4: Học máy</a:t>
            </a:r>
            <a:endParaRPr/>
          </a:p>
        </p:txBody>
      </p:sp>
      <p:sp>
        <p:nvSpPr>
          <p:cNvPr id="330" name="Google Shape;330;p3"/>
          <p:cNvSpPr txBox="1"/>
          <p:nvPr>
            <p:ph idx="1" type="subTitle"/>
          </p:nvPr>
        </p:nvSpPr>
        <p:spPr>
          <a:xfrm>
            <a:off x="381000" y="1600200"/>
            <a:ext cx="813435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2200"/>
              <a:buNone/>
            </a:pPr>
            <a:r>
              <a:rPr b="1" i="0" lang="en-US" sz="2200" u="none">
                <a:solidFill>
                  <a:srgbClr val="000000"/>
                </a:solidFill>
                <a:latin typeface="Calibri"/>
                <a:ea typeface="Calibri"/>
                <a:cs typeface="Calibri"/>
                <a:sym typeface="Calibri"/>
              </a:rPr>
              <a:t>Chương 4: Học máy</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4.1. Các khái niệm cơ bản</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	4.1.1. Học và suy diễn</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	4.1.2. Đánh giá mô hình</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	4.1.3. Quá vừa và dưới vừa</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	4.1.4. Độ lệch và phương sai</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4.2. Biến đổi và trích chọn đặc trưng</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	4.2.1. Đặc trưng phân loại</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	4.2.2. Đặc trưng văn bản</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	4.2.3. Đặc trưng ảnh</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4.3. Học có giám sát </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4.4. Học không giám sát </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4.5. Học bán giám sát</a:t>
            </a:r>
            <a:endParaRPr b="0" i="0" sz="2200" u="none">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rPr b="0" i="0" lang="en-US" sz="2200" u="none">
                <a:solidFill>
                  <a:schemeClr val="dk1"/>
                </a:solidFill>
                <a:latin typeface="Calibri"/>
                <a:ea typeface="Calibri"/>
                <a:cs typeface="Calibri"/>
                <a:sym typeface="Calibri"/>
              </a:rPr>
              <a:t>4.6. Học kết hợp</a:t>
            </a:r>
            <a:endParaRPr/>
          </a:p>
        </p:txBody>
      </p:sp>
      <p:sp>
        <p:nvSpPr>
          <p:cNvPr id="331" name="Google Shape;331;p3"/>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332" name="Google Shape;332;p3"/>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0"/>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648" name="Google Shape;648;p30"/>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649" name="Google Shape;649;p30"/>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650" name="Google Shape;650;p30"/>
          <p:cNvSpPr txBox="1"/>
          <p:nvPr/>
        </p:nvSpPr>
        <p:spPr>
          <a:xfrm>
            <a:off x="304800" y="1382712"/>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4.2.1. Đặc trưng phân loại</a:t>
            </a:r>
            <a:endParaRPr/>
          </a:p>
        </p:txBody>
      </p:sp>
      <p:pic>
        <p:nvPicPr>
          <p:cNvPr id="651" name="Google Shape;651;p30"/>
          <p:cNvPicPr preferRelativeResize="0"/>
          <p:nvPr/>
        </p:nvPicPr>
        <p:blipFill rotWithShape="1">
          <a:blip r:embed="rId3">
            <a:alphaModFix/>
          </a:blip>
          <a:srcRect b="0" l="0" r="0" t="0"/>
          <a:stretch/>
        </p:blipFill>
        <p:spPr>
          <a:xfrm>
            <a:off x="1600200" y="4125912"/>
            <a:ext cx="3870325" cy="1676400"/>
          </a:xfrm>
          <a:prstGeom prst="rect">
            <a:avLst/>
          </a:prstGeom>
          <a:noFill/>
          <a:ln>
            <a:noFill/>
          </a:ln>
        </p:spPr>
      </p:pic>
      <p:pic>
        <p:nvPicPr>
          <p:cNvPr id="652" name="Google Shape;652;p30"/>
          <p:cNvPicPr preferRelativeResize="0"/>
          <p:nvPr/>
        </p:nvPicPr>
        <p:blipFill rotWithShape="1">
          <a:blip r:embed="rId4">
            <a:alphaModFix/>
          </a:blip>
          <a:srcRect b="0" l="0" r="0" t="0"/>
          <a:stretch/>
        </p:blipFill>
        <p:spPr>
          <a:xfrm>
            <a:off x="1341437" y="2032000"/>
            <a:ext cx="5608637" cy="15382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31"/>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Calibri"/>
              <a:buNone/>
            </a:pPr>
            <a:fld id="{00000000-1234-1234-1234-123412341234}" type="slidenum">
              <a:rPr b="0" i="0" lang="en-US" sz="1400" u="none" cap="none" strike="noStrike">
                <a:solidFill>
                  <a:schemeClr val="dk1"/>
                </a:solidFill>
                <a:latin typeface="Calibri"/>
                <a:ea typeface="Calibri"/>
                <a:cs typeface="Calibri"/>
                <a:sym typeface="Calibri"/>
              </a:rPr>
              <a:t>‹#›</a:t>
            </a:fld>
            <a:endParaRPr/>
          </a:p>
        </p:txBody>
      </p:sp>
      <p:sp>
        <p:nvSpPr>
          <p:cNvPr id="660" name="Google Shape;660;p31"/>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
        <p:nvSpPr>
          <p:cNvPr id="661" name="Google Shape;661;p31"/>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662" name="Google Shape;662;p31"/>
          <p:cNvSpPr txBox="1"/>
          <p:nvPr/>
        </p:nvSpPr>
        <p:spPr>
          <a:xfrm>
            <a:off x="304800" y="1382712"/>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4.2.1. Đặc trưng phân loại</a:t>
            </a:r>
            <a:endParaRPr/>
          </a:p>
        </p:txBody>
      </p:sp>
      <p:pic>
        <p:nvPicPr>
          <p:cNvPr id="663" name="Google Shape;663;p31"/>
          <p:cNvPicPr preferRelativeResize="0"/>
          <p:nvPr/>
        </p:nvPicPr>
        <p:blipFill rotWithShape="1">
          <a:blip r:embed="rId3">
            <a:alphaModFix/>
          </a:blip>
          <a:srcRect b="0" l="0" r="0" t="0"/>
          <a:stretch/>
        </p:blipFill>
        <p:spPr>
          <a:xfrm>
            <a:off x="1511300" y="4700587"/>
            <a:ext cx="5730875" cy="1076325"/>
          </a:xfrm>
          <a:prstGeom prst="rect">
            <a:avLst/>
          </a:prstGeom>
          <a:noFill/>
          <a:ln>
            <a:noFill/>
          </a:ln>
        </p:spPr>
      </p:pic>
      <p:pic>
        <p:nvPicPr>
          <p:cNvPr id="664" name="Google Shape;664;p31"/>
          <p:cNvPicPr preferRelativeResize="0"/>
          <p:nvPr/>
        </p:nvPicPr>
        <p:blipFill rotWithShape="1">
          <a:blip r:embed="rId4">
            <a:alphaModFix/>
          </a:blip>
          <a:srcRect b="0" l="0" r="0" t="0"/>
          <a:stretch/>
        </p:blipFill>
        <p:spPr>
          <a:xfrm>
            <a:off x="1341437" y="2032000"/>
            <a:ext cx="5608637" cy="1538287"/>
          </a:xfrm>
          <a:prstGeom prst="rect">
            <a:avLst/>
          </a:prstGeom>
          <a:noFill/>
          <a:ln>
            <a:noFill/>
          </a:ln>
        </p:spPr>
      </p:pic>
      <p:sp>
        <p:nvSpPr>
          <p:cNvPr id="665" name="Google Shape;665;p31"/>
          <p:cNvSpPr txBox="1"/>
          <p:nvPr/>
        </p:nvSpPr>
        <p:spPr>
          <a:xfrm>
            <a:off x="1606550" y="3641725"/>
            <a:ext cx="5880100" cy="922337"/>
          </a:xfrm>
          <a:prstGeom prst="rect">
            <a:avLst/>
          </a:prstGeom>
          <a:solidFill>
            <a:srgbClr val="F8CBAD"/>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sklearn.preprocessing.OneHotEncoder và sklearn.feature_extraction.FeatureHasher là hai công cụ bổ sung mà Scikit- Learn bao gồm để hỗ trợ loại mã hóa này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2"/>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Calibri"/>
              <a:buNone/>
            </a:pPr>
            <a:fld id="{00000000-1234-1234-1234-123412341234}" type="slidenum">
              <a:rPr b="0" i="0" lang="en-US" sz="1400" u="none" cap="none" strike="noStrike">
                <a:solidFill>
                  <a:schemeClr val="dk1"/>
                </a:solidFill>
                <a:latin typeface="Calibri"/>
                <a:ea typeface="Calibri"/>
                <a:cs typeface="Calibri"/>
                <a:sym typeface="Calibri"/>
              </a:rPr>
              <a:t>‹#›</a:t>
            </a:fld>
            <a:endParaRPr/>
          </a:p>
        </p:txBody>
      </p:sp>
      <p:sp>
        <p:nvSpPr>
          <p:cNvPr id="673" name="Google Shape;673;p32"/>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
        <p:nvSpPr>
          <p:cNvPr id="674" name="Google Shape;674;p32"/>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675" name="Google Shape;675;p32"/>
          <p:cNvSpPr txBox="1"/>
          <p:nvPr/>
        </p:nvSpPr>
        <p:spPr>
          <a:xfrm>
            <a:off x="304800" y="1382712"/>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4.2.2. Đặc trưng văn bản</a:t>
            </a:r>
            <a:endParaRPr/>
          </a:p>
        </p:txBody>
      </p:sp>
      <p:pic>
        <p:nvPicPr>
          <p:cNvPr id="676" name="Google Shape;676;p32"/>
          <p:cNvPicPr preferRelativeResize="0"/>
          <p:nvPr/>
        </p:nvPicPr>
        <p:blipFill rotWithShape="1">
          <a:blip r:embed="rId3">
            <a:alphaModFix/>
          </a:blip>
          <a:srcRect b="0" l="0" r="0" t="0"/>
          <a:stretch/>
        </p:blipFill>
        <p:spPr>
          <a:xfrm>
            <a:off x="754062" y="2933700"/>
            <a:ext cx="5703887" cy="1325562"/>
          </a:xfrm>
          <a:prstGeom prst="rect">
            <a:avLst/>
          </a:prstGeom>
          <a:noFill/>
          <a:ln>
            <a:noFill/>
          </a:ln>
        </p:spPr>
      </p:pic>
      <p:pic>
        <p:nvPicPr>
          <p:cNvPr id="677" name="Google Shape;677;p32"/>
          <p:cNvPicPr preferRelativeResize="0"/>
          <p:nvPr/>
        </p:nvPicPr>
        <p:blipFill rotWithShape="1">
          <a:blip r:embed="rId4">
            <a:alphaModFix/>
          </a:blip>
          <a:srcRect b="0" l="0" r="0" t="0"/>
          <a:stretch/>
        </p:blipFill>
        <p:spPr>
          <a:xfrm>
            <a:off x="1565275" y="5075237"/>
            <a:ext cx="5402262" cy="1325562"/>
          </a:xfrm>
          <a:prstGeom prst="rect">
            <a:avLst/>
          </a:prstGeom>
          <a:noFill/>
          <a:ln>
            <a:noFill/>
          </a:ln>
        </p:spPr>
      </p:pic>
      <p:sp>
        <p:nvSpPr>
          <p:cNvPr id="678" name="Google Shape;678;p32"/>
          <p:cNvSpPr txBox="1"/>
          <p:nvPr/>
        </p:nvSpPr>
        <p:spPr>
          <a:xfrm>
            <a:off x="533400" y="4437062"/>
            <a:ext cx="4572000" cy="646112"/>
          </a:xfrm>
          <a:prstGeom prst="rect">
            <a:avLst/>
          </a:prstGeom>
          <a:solidFill>
            <a:srgbClr val="C5E0B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sử dụng bộ đếm của Scikit-Learn's CountVectorizer</a:t>
            </a:r>
            <a:endParaRPr/>
          </a:p>
        </p:txBody>
      </p:sp>
      <p:sp>
        <p:nvSpPr>
          <p:cNvPr id="679" name="Google Shape;679;p32"/>
          <p:cNvSpPr txBox="1"/>
          <p:nvPr/>
        </p:nvSpPr>
        <p:spPr>
          <a:xfrm>
            <a:off x="503237" y="2195512"/>
            <a:ext cx="833596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Một nhu cầu phổ biến khác trong kỹ thuật trích xuất đ trưng là chuyển đổi văn bản thành một tập hợp các giá trị số đại diện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3"/>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Calibri"/>
              <a:buNone/>
            </a:pPr>
            <a:fld id="{00000000-1234-1234-1234-123412341234}" type="slidenum">
              <a:rPr b="0" i="0" lang="en-US" sz="1400" u="none" cap="none" strike="noStrike">
                <a:solidFill>
                  <a:schemeClr val="dk1"/>
                </a:solidFill>
                <a:latin typeface="Calibri"/>
                <a:ea typeface="Calibri"/>
                <a:cs typeface="Calibri"/>
                <a:sym typeface="Calibri"/>
              </a:rPr>
              <a:t>‹#›</a:t>
            </a:fld>
            <a:endParaRPr/>
          </a:p>
        </p:txBody>
      </p:sp>
      <p:sp>
        <p:nvSpPr>
          <p:cNvPr id="687" name="Google Shape;687;p33"/>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
        <p:nvSpPr>
          <p:cNvPr id="688" name="Google Shape;688;p33"/>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689" name="Google Shape;689;p33"/>
          <p:cNvSpPr txBox="1"/>
          <p:nvPr/>
        </p:nvSpPr>
        <p:spPr>
          <a:xfrm>
            <a:off x="304800" y="1382712"/>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4.2.2. Đặc trưng văn bản</a:t>
            </a:r>
            <a:endParaRPr/>
          </a:p>
        </p:txBody>
      </p:sp>
      <p:pic>
        <p:nvPicPr>
          <p:cNvPr id="690" name="Google Shape;690;p33"/>
          <p:cNvPicPr preferRelativeResize="0"/>
          <p:nvPr/>
        </p:nvPicPr>
        <p:blipFill rotWithShape="1">
          <a:blip r:embed="rId3">
            <a:alphaModFix/>
          </a:blip>
          <a:srcRect b="0" l="0" r="0" t="0"/>
          <a:stretch/>
        </p:blipFill>
        <p:spPr>
          <a:xfrm>
            <a:off x="1295400" y="3429000"/>
            <a:ext cx="5380037" cy="2390775"/>
          </a:xfrm>
          <a:prstGeom prst="rect">
            <a:avLst/>
          </a:prstGeom>
          <a:noFill/>
          <a:ln>
            <a:noFill/>
          </a:ln>
        </p:spPr>
      </p:pic>
      <p:sp>
        <p:nvSpPr>
          <p:cNvPr id="691" name="Google Shape;691;p33"/>
          <p:cNvSpPr txBox="1"/>
          <p:nvPr/>
        </p:nvSpPr>
        <p:spPr>
          <a:xfrm>
            <a:off x="1295400" y="2374900"/>
            <a:ext cx="45720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=&gt; Kết quả là một ma trận thưa thớt ghi lại số lần mỗi từ xuất hiện: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4"/>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alibri"/>
              <a:buNone/>
            </a:pPr>
            <a:fld id="{00000000-1234-1234-1234-123412341234}" type="slidenum">
              <a:rPr b="0" i="0" lang="en-US" sz="2000" u="none" cap="none" strike="noStrike">
                <a:solidFill>
                  <a:schemeClr val="dk1"/>
                </a:solidFill>
                <a:latin typeface="Calibri"/>
                <a:ea typeface="Calibri"/>
                <a:cs typeface="Calibri"/>
                <a:sym typeface="Calibri"/>
              </a:rPr>
              <a:t>‹#›</a:t>
            </a:fld>
            <a:endParaRPr/>
          </a:p>
        </p:txBody>
      </p:sp>
      <p:sp>
        <p:nvSpPr>
          <p:cNvPr id="699" name="Google Shape;699;p34"/>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2000"/>
              <a:buFont typeface="Calibri"/>
              <a:buNone/>
            </a:pPr>
            <a:fld id="{00000000-1234-1234-1234-123412341234}" type="slidenum">
              <a:rPr b="0" i="0" lang="en-US" sz="2000" u="none" cap="none" strike="noStrike">
                <a:solidFill>
                  <a:schemeClr val="dk1"/>
                </a:solidFill>
                <a:latin typeface="Calibri"/>
                <a:ea typeface="Calibri"/>
                <a:cs typeface="Calibri"/>
                <a:sym typeface="Calibri"/>
              </a:rPr>
              <a:t>‹#›</a:t>
            </a:fld>
            <a:endParaRPr/>
          </a:p>
        </p:txBody>
      </p:sp>
      <p:sp>
        <p:nvSpPr>
          <p:cNvPr id="700" name="Google Shape;700;p34"/>
          <p:cNvSpPr txBox="1"/>
          <p:nvPr/>
        </p:nvSpPr>
        <p:spPr>
          <a:xfrm>
            <a:off x="304800" y="1382712"/>
            <a:ext cx="45720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4.2.2. Đặc trưng văn bản</a:t>
            </a:r>
            <a:endParaRPr/>
          </a:p>
        </p:txBody>
      </p:sp>
      <p:pic>
        <p:nvPicPr>
          <p:cNvPr id="701" name="Google Shape;701;p34"/>
          <p:cNvPicPr preferRelativeResize="0"/>
          <p:nvPr/>
        </p:nvPicPr>
        <p:blipFill rotWithShape="1">
          <a:blip r:embed="rId3">
            <a:alphaModFix/>
          </a:blip>
          <a:srcRect b="0" l="0" r="0" t="0"/>
          <a:stretch/>
        </p:blipFill>
        <p:spPr>
          <a:xfrm>
            <a:off x="538162" y="4403725"/>
            <a:ext cx="7158037" cy="2011362"/>
          </a:xfrm>
          <a:prstGeom prst="rect">
            <a:avLst/>
          </a:prstGeom>
          <a:noFill/>
          <a:ln>
            <a:noFill/>
          </a:ln>
        </p:spPr>
      </p:pic>
      <p:pic>
        <p:nvPicPr>
          <p:cNvPr id="702" name="Google Shape;702;p34"/>
          <p:cNvPicPr preferRelativeResize="0"/>
          <p:nvPr/>
        </p:nvPicPr>
        <p:blipFill rotWithShape="1">
          <a:blip r:embed="rId4">
            <a:alphaModFix/>
          </a:blip>
          <a:srcRect b="0" l="0" r="0" t="0"/>
          <a:stretch/>
        </p:blipFill>
        <p:spPr>
          <a:xfrm>
            <a:off x="1524000" y="2138362"/>
            <a:ext cx="4403725" cy="1023937"/>
          </a:xfrm>
          <a:prstGeom prst="rect">
            <a:avLst/>
          </a:prstGeom>
          <a:noFill/>
          <a:ln>
            <a:noFill/>
          </a:ln>
        </p:spPr>
      </p:pic>
      <p:sp>
        <p:nvSpPr>
          <p:cNvPr id="703" name="Google Shape;703;p34"/>
          <p:cNvSpPr txBox="1"/>
          <p:nvPr/>
        </p:nvSpPr>
        <p:spPr>
          <a:xfrm>
            <a:off x="1981200" y="3225800"/>
            <a:ext cx="4572000" cy="708025"/>
          </a:xfrm>
          <a:prstGeom prst="rect">
            <a:avLst/>
          </a:prstGeom>
          <a:solidFill>
            <a:srgbClr val="FFE6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tần suất tài liệu nghịch đảo tần số thuật ngữ (TF – IDF), </a:t>
            </a:r>
            <a:endParaRPr/>
          </a:p>
        </p:txBody>
      </p:sp>
      <p:sp>
        <p:nvSpPr>
          <p:cNvPr id="704" name="Google Shape;704;p34"/>
          <p:cNvSpPr txBox="1"/>
          <p:nvPr/>
        </p:nvSpPr>
        <p:spPr>
          <a:xfrm>
            <a:off x="838200" y="47625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35"/>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712" name="Google Shape;712;p35"/>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713" name="Google Shape;713;p35"/>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714" name="Google Shape;714;p35"/>
          <p:cNvSpPr txBox="1"/>
          <p:nvPr/>
        </p:nvSpPr>
        <p:spPr>
          <a:xfrm>
            <a:off x="304800" y="1382712"/>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4.2.2. Đặc trưng ảnh</a:t>
            </a:r>
            <a:endParaRPr/>
          </a:p>
        </p:txBody>
      </p:sp>
      <p:pic>
        <p:nvPicPr>
          <p:cNvPr descr="Python OpenCV: Converting an image to gray scale - techtutorialsx" id="715" name="Google Shape;715;p35"/>
          <p:cNvPicPr preferRelativeResize="0"/>
          <p:nvPr/>
        </p:nvPicPr>
        <p:blipFill rotWithShape="1">
          <a:blip r:embed="rId3">
            <a:alphaModFix/>
          </a:blip>
          <a:srcRect b="0" l="0" r="0" t="0"/>
          <a:stretch/>
        </p:blipFill>
        <p:spPr>
          <a:xfrm>
            <a:off x="844550" y="2057400"/>
            <a:ext cx="7572375" cy="3976687"/>
          </a:xfrm>
          <a:prstGeom prst="rect">
            <a:avLst/>
          </a:prstGeom>
          <a:noFill/>
          <a:ln>
            <a:noFill/>
          </a:ln>
        </p:spPr>
      </p:pic>
      <p:sp>
        <p:nvSpPr>
          <p:cNvPr id="716" name="Google Shape;716;p35"/>
          <p:cNvSpPr txBox="1"/>
          <p:nvPr/>
        </p:nvSpPr>
        <p:spPr>
          <a:xfrm>
            <a:off x="3943350" y="1457325"/>
            <a:ext cx="1695450" cy="369887"/>
          </a:xfrm>
          <a:prstGeom prst="rect">
            <a:avLst/>
          </a:prstGeom>
          <a:solidFill>
            <a:srgbClr val="FFE6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Có 2 loại ảnh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36"/>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724" name="Google Shape;724;p36"/>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725" name="Google Shape;725;p36"/>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726" name="Google Shape;726;p36"/>
          <p:cNvSpPr txBox="1"/>
          <p:nvPr/>
        </p:nvSpPr>
        <p:spPr>
          <a:xfrm>
            <a:off x="304800" y="1382712"/>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4.2.2. Đặc trưng ảnh</a:t>
            </a:r>
            <a:endParaRPr/>
          </a:p>
        </p:txBody>
      </p:sp>
      <p:pic>
        <p:nvPicPr>
          <p:cNvPr id="727" name="Google Shape;727;p36"/>
          <p:cNvPicPr preferRelativeResize="0"/>
          <p:nvPr/>
        </p:nvPicPr>
        <p:blipFill rotWithShape="1">
          <a:blip r:embed="rId3">
            <a:alphaModFix/>
          </a:blip>
          <a:srcRect b="0" l="0" r="0" t="0"/>
          <a:stretch/>
        </p:blipFill>
        <p:spPr>
          <a:xfrm>
            <a:off x="1128712" y="1757362"/>
            <a:ext cx="2924175" cy="3714750"/>
          </a:xfrm>
          <a:prstGeom prst="rect">
            <a:avLst/>
          </a:prstGeom>
          <a:noFill/>
          <a:ln>
            <a:noFill/>
          </a:ln>
        </p:spPr>
      </p:pic>
      <p:pic>
        <p:nvPicPr>
          <p:cNvPr descr="image data machine learning" id="728" name="Google Shape;728;p36"/>
          <p:cNvPicPr preferRelativeResize="0"/>
          <p:nvPr/>
        </p:nvPicPr>
        <p:blipFill rotWithShape="1">
          <a:blip r:embed="rId4">
            <a:alphaModFix/>
          </a:blip>
          <a:srcRect b="0" l="0" r="0" t="0"/>
          <a:stretch/>
        </p:blipFill>
        <p:spPr>
          <a:xfrm>
            <a:off x="4902200" y="2000250"/>
            <a:ext cx="2924175" cy="3717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37"/>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Calibri"/>
              <a:buNone/>
            </a:pPr>
            <a:fld id="{00000000-1234-1234-1234-123412341234}" type="slidenum">
              <a:rPr b="0" i="0" lang="en-US" sz="1400" u="none" cap="none" strike="noStrike">
                <a:solidFill>
                  <a:schemeClr val="dk1"/>
                </a:solidFill>
                <a:latin typeface="Calibri"/>
                <a:ea typeface="Calibri"/>
                <a:cs typeface="Calibri"/>
                <a:sym typeface="Calibri"/>
              </a:rPr>
              <a:t>‹#›</a:t>
            </a:fld>
            <a:endParaRPr/>
          </a:p>
        </p:txBody>
      </p:sp>
      <p:sp>
        <p:nvSpPr>
          <p:cNvPr id="736" name="Google Shape;736;p37"/>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
        <p:nvSpPr>
          <p:cNvPr id="737" name="Google Shape;737;p37"/>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738" name="Google Shape;738;p37"/>
          <p:cNvSpPr txBox="1"/>
          <p:nvPr/>
        </p:nvSpPr>
        <p:spPr>
          <a:xfrm>
            <a:off x="304800" y="1382712"/>
            <a:ext cx="4572000" cy="430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	4.2.2. Đặc trưng ảnh</a:t>
            </a:r>
            <a:endParaRPr/>
          </a:p>
        </p:txBody>
      </p:sp>
      <p:pic>
        <p:nvPicPr>
          <p:cNvPr descr="reading image data machine learning" id="739" name="Google Shape;739;p37"/>
          <p:cNvPicPr preferRelativeResize="0"/>
          <p:nvPr/>
        </p:nvPicPr>
        <p:blipFill rotWithShape="1">
          <a:blip r:embed="rId3">
            <a:alphaModFix/>
          </a:blip>
          <a:srcRect b="0" l="0" r="0" t="0"/>
          <a:stretch/>
        </p:blipFill>
        <p:spPr>
          <a:xfrm>
            <a:off x="1143000" y="2590800"/>
            <a:ext cx="7305675" cy="3352800"/>
          </a:xfrm>
          <a:prstGeom prst="rect">
            <a:avLst/>
          </a:prstGeom>
          <a:noFill/>
          <a:ln>
            <a:noFill/>
          </a:ln>
        </p:spPr>
      </p:pic>
      <p:sp>
        <p:nvSpPr>
          <p:cNvPr id="740" name="Google Shape;740;p37"/>
          <p:cNvSpPr txBox="1"/>
          <p:nvPr/>
        </p:nvSpPr>
        <p:spPr>
          <a:xfrm>
            <a:off x="3646487" y="2057400"/>
            <a:ext cx="1458912" cy="522287"/>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F2149"/>
              </a:buClr>
              <a:buSzPts val="2800"/>
              <a:buFont typeface="Times New Roman"/>
              <a:buNone/>
            </a:pPr>
            <a:r>
              <a:rPr b="0" i="0" lang="en-US" sz="2800" u="none" cap="none" strike="noStrike">
                <a:solidFill>
                  <a:srgbClr val="0F2149"/>
                </a:solidFill>
                <a:latin typeface="Times New Roman"/>
                <a:ea typeface="Times New Roman"/>
                <a:cs typeface="Times New Roman"/>
                <a:sym typeface="Times New Roman"/>
              </a:rPr>
              <a:t>22 x 16</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8"/>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748" name="Google Shape;748;p38"/>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749" name="Google Shape;749;p38"/>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pic>
        <p:nvPicPr>
          <p:cNvPr descr="Channels in Images" id="750" name="Google Shape;750;p38"/>
          <p:cNvPicPr preferRelativeResize="0"/>
          <p:nvPr/>
        </p:nvPicPr>
        <p:blipFill rotWithShape="1">
          <a:blip r:embed="rId3">
            <a:alphaModFix/>
          </a:blip>
          <a:srcRect b="0" l="0" r="0" t="0"/>
          <a:stretch/>
        </p:blipFill>
        <p:spPr>
          <a:xfrm>
            <a:off x="1354137" y="2209800"/>
            <a:ext cx="6342062" cy="3887787"/>
          </a:xfrm>
          <a:prstGeom prst="rect">
            <a:avLst/>
          </a:prstGeom>
          <a:noFill/>
          <a:ln>
            <a:noFill/>
          </a:ln>
        </p:spPr>
      </p:pic>
      <p:sp>
        <p:nvSpPr>
          <p:cNvPr id="751" name="Google Shape;751;p38"/>
          <p:cNvSpPr txBox="1"/>
          <p:nvPr/>
        </p:nvSpPr>
        <p:spPr>
          <a:xfrm>
            <a:off x="304800" y="1382712"/>
            <a:ext cx="4572000" cy="430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	4.2.2. Đặc trưng ảnh</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39"/>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759" name="Google Shape;759;p39"/>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760" name="Google Shape;760;p39"/>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pic>
        <p:nvPicPr>
          <p:cNvPr descr="image data machine learning" id="761" name="Google Shape;761;p39"/>
          <p:cNvPicPr preferRelativeResize="0"/>
          <p:nvPr/>
        </p:nvPicPr>
        <p:blipFill rotWithShape="1">
          <a:blip r:embed="rId3">
            <a:alphaModFix/>
          </a:blip>
          <a:srcRect b="0" l="0" r="0" t="0"/>
          <a:stretch/>
        </p:blipFill>
        <p:spPr>
          <a:xfrm>
            <a:off x="1243012" y="2422525"/>
            <a:ext cx="2695575" cy="2667000"/>
          </a:xfrm>
          <a:prstGeom prst="rect">
            <a:avLst/>
          </a:prstGeom>
          <a:noFill/>
          <a:ln>
            <a:noFill/>
          </a:ln>
        </p:spPr>
      </p:pic>
      <p:pic>
        <p:nvPicPr>
          <p:cNvPr descr="image data machine learning" id="762" name="Google Shape;762;p39"/>
          <p:cNvPicPr preferRelativeResize="0"/>
          <p:nvPr/>
        </p:nvPicPr>
        <p:blipFill rotWithShape="1">
          <a:blip r:embed="rId4">
            <a:alphaModFix/>
          </a:blip>
          <a:srcRect b="0" l="0" r="0" t="0"/>
          <a:stretch/>
        </p:blipFill>
        <p:spPr>
          <a:xfrm>
            <a:off x="4822825" y="2660650"/>
            <a:ext cx="2857500" cy="2752725"/>
          </a:xfrm>
          <a:prstGeom prst="rect">
            <a:avLst/>
          </a:prstGeom>
          <a:noFill/>
          <a:ln>
            <a:noFill/>
          </a:ln>
        </p:spPr>
      </p:pic>
      <p:sp>
        <p:nvSpPr>
          <p:cNvPr id="763" name="Google Shape;763;p39"/>
          <p:cNvSpPr txBox="1"/>
          <p:nvPr/>
        </p:nvSpPr>
        <p:spPr>
          <a:xfrm>
            <a:off x="2898775" y="1885950"/>
            <a:ext cx="45720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Reading Image Data in Python</a:t>
            </a:r>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a:p>
        </p:txBody>
      </p:sp>
      <p:sp>
        <p:nvSpPr>
          <p:cNvPr id="764" name="Google Shape;764;p39"/>
          <p:cNvSpPr txBox="1"/>
          <p:nvPr/>
        </p:nvSpPr>
        <p:spPr>
          <a:xfrm>
            <a:off x="598487" y="135413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4.2.2. Đặc trưng ảnh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
          <p:cNvSpPr txBox="1"/>
          <p:nvPr>
            <p:ph type="ctrTitle"/>
          </p:nvPr>
        </p:nvSpPr>
        <p:spPr>
          <a:xfrm>
            <a:off x="381000" y="136525"/>
            <a:ext cx="8229600" cy="1011237"/>
          </a:xfrm>
          <a:prstGeom prst="rect">
            <a:avLst/>
          </a:prstGeom>
          <a:noFill/>
          <a:ln>
            <a:noFill/>
          </a:ln>
        </p:spPr>
        <p:txBody>
          <a:bodyPr anchorCtr="0" anchor="b" bIns="45700" lIns="91425" spcFirstLastPara="1" rIns="91425" wrap="square" tIns="45700">
            <a:noAutofit/>
          </a:bodyPr>
          <a:lstStyle/>
          <a:p>
            <a:pPr indent="0" lvl="0" marL="0" rtl="0" algn="just">
              <a:lnSpc>
                <a:spcPct val="90000"/>
              </a:lnSpc>
              <a:spcBef>
                <a:spcPts val="0"/>
              </a:spcBef>
              <a:spcAft>
                <a:spcPts val="0"/>
              </a:spcAft>
              <a:buClr>
                <a:srgbClr val="000000"/>
              </a:buClr>
              <a:buSzPts val="4800"/>
              <a:buFont typeface="Calibri"/>
              <a:buNone/>
            </a:pPr>
            <a:r>
              <a:rPr b="1" i="0" lang="en-US" sz="4800" u="none">
                <a:solidFill>
                  <a:srgbClr val="000000"/>
                </a:solidFill>
                <a:latin typeface="Calibri"/>
                <a:ea typeface="Calibri"/>
                <a:cs typeface="Calibri"/>
                <a:sym typeface="Calibri"/>
              </a:rPr>
              <a:t>Chương 4: Học máy</a:t>
            </a:r>
            <a:endParaRPr/>
          </a:p>
        </p:txBody>
      </p:sp>
      <p:sp>
        <p:nvSpPr>
          <p:cNvPr id="340" name="Google Shape;340;p4"/>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341" name="Google Shape;341;p4"/>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342" name="Google Shape;342;p4"/>
          <p:cNvSpPr txBox="1"/>
          <p:nvPr/>
        </p:nvSpPr>
        <p:spPr>
          <a:xfrm>
            <a:off x="381000" y="13081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4.1.1. Học và suy diễn</a:t>
            </a:r>
            <a:endParaRPr/>
          </a:p>
        </p:txBody>
      </p:sp>
      <p:sp>
        <p:nvSpPr>
          <p:cNvPr id="343" name="Google Shape;343;p4"/>
          <p:cNvSpPr txBox="1"/>
          <p:nvPr/>
        </p:nvSpPr>
        <p:spPr>
          <a:xfrm>
            <a:off x="3048000" y="1493837"/>
            <a:ext cx="4572000" cy="1752600"/>
          </a:xfrm>
          <a:prstGeom prst="rect">
            <a:avLst/>
          </a:prstGeom>
          <a:solidFill>
            <a:srgbClr val="FFC000"/>
          </a:solidFill>
          <a:ln cap="flat" cmpd="sng" w="12700">
            <a:solidFill>
              <a:srgbClr val="BC8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Học máy </a:t>
            </a:r>
            <a:r>
              <a:rPr b="0" i="0" lang="en-US" sz="1800" u="none" cap="none" strike="noStrike">
                <a:solidFill>
                  <a:schemeClr val="dk1"/>
                </a:solidFill>
                <a:latin typeface="Arial"/>
                <a:ea typeface="Arial"/>
                <a:cs typeface="Arial"/>
                <a:sym typeface="Arial"/>
              </a:rPr>
              <a:t>là khả năng của chương trình máy tính sử dụng kinh nghiệm, quan sát, hoặc dữ liệu trong quá khứ để cải thiện công việc của mình trong tương lai thay vì chỉ thực hiện theo đúng các quy tắc đã được lập trình sẵn. </a:t>
            </a:r>
            <a:endParaRPr/>
          </a:p>
        </p:txBody>
      </p:sp>
      <p:pic>
        <p:nvPicPr>
          <p:cNvPr descr="Phân biệt giữa học sâu, học máy và trí tuệ nhân tạo" id="344" name="Google Shape;344;p4"/>
          <p:cNvPicPr preferRelativeResize="0"/>
          <p:nvPr/>
        </p:nvPicPr>
        <p:blipFill rotWithShape="1">
          <a:blip r:embed="rId3">
            <a:alphaModFix/>
          </a:blip>
          <a:srcRect b="0" l="0" r="0" t="0"/>
          <a:stretch/>
        </p:blipFill>
        <p:spPr>
          <a:xfrm>
            <a:off x="1676400" y="3357562"/>
            <a:ext cx="5429250" cy="285908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0"/>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772" name="Google Shape;772;p40"/>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773" name="Google Shape;773;p40"/>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774" name="Google Shape;774;p40"/>
          <p:cNvSpPr txBox="1"/>
          <p:nvPr/>
        </p:nvSpPr>
        <p:spPr>
          <a:xfrm>
            <a:off x="304800" y="1978025"/>
            <a:ext cx="6934200" cy="352425"/>
          </a:xfrm>
          <a:prstGeom prst="rect">
            <a:avLst/>
          </a:prstGeom>
          <a:solidFill>
            <a:srgbClr val="FFFFFF"/>
          </a:solidFill>
          <a:ln>
            <a:noFill/>
          </a:ln>
        </p:spPr>
        <p:txBody>
          <a:bodyPr anchorCtr="0" anchor="ctr" bIns="45700" lIns="91425" spcFirstLastPara="1" rIns="91425" wrap="square" tIns="0">
            <a:spAutoFit/>
          </a:bodyPr>
          <a:lstStyle/>
          <a:p>
            <a:pPr indent="0" lvl="0" marL="0" marR="0" rtl="0" algn="l">
              <a:lnSpc>
                <a:spcPct val="100000"/>
              </a:lnSpc>
              <a:spcBef>
                <a:spcPts val="0"/>
              </a:spcBef>
              <a:spcAft>
                <a:spcPts val="0"/>
              </a:spcAft>
              <a:buClr>
                <a:srgbClr val="222222"/>
              </a:buClr>
              <a:buSzPts val="2000"/>
              <a:buFont typeface="Lato"/>
              <a:buNone/>
            </a:pPr>
            <a:r>
              <a:rPr b="0" i="0" lang="en-US" sz="2000" u="none" cap="none" strike="noStrike">
                <a:solidFill>
                  <a:srgbClr val="222222"/>
                </a:solidFill>
                <a:latin typeface="Lato"/>
                <a:ea typeface="Lato"/>
                <a:cs typeface="Lato"/>
                <a:sym typeface="Lato"/>
              </a:rPr>
              <a:t>Method #1: Grayscale Pixel Values as Features</a:t>
            </a:r>
            <a:endParaRPr/>
          </a:p>
        </p:txBody>
      </p:sp>
      <p:pic>
        <p:nvPicPr>
          <p:cNvPr id="775" name="Google Shape;775;p40"/>
          <p:cNvPicPr preferRelativeResize="0"/>
          <p:nvPr/>
        </p:nvPicPr>
        <p:blipFill rotWithShape="1">
          <a:blip r:embed="rId3">
            <a:alphaModFix/>
          </a:blip>
          <a:srcRect b="0" l="0" r="0" t="0"/>
          <a:stretch/>
        </p:blipFill>
        <p:spPr>
          <a:xfrm>
            <a:off x="730250" y="2646362"/>
            <a:ext cx="7683500" cy="2828925"/>
          </a:xfrm>
          <a:prstGeom prst="rect">
            <a:avLst/>
          </a:prstGeom>
          <a:noFill/>
          <a:ln>
            <a:noFill/>
          </a:ln>
        </p:spPr>
      </p:pic>
      <p:sp>
        <p:nvSpPr>
          <p:cNvPr id="776" name="Google Shape;776;p40"/>
          <p:cNvSpPr txBox="1"/>
          <p:nvPr/>
        </p:nvSpPr>
        <p:spPr>
          <a:xfrm>
            <a:off x="598487" y="135413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4.2.2. Đặc trưng ảnh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41"/>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784" name="Google Shape;784;p41"/>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785" name="Google Shape;785;p41"/>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pic>
        <p:nvPicPr>
          <p:cNvPr id="786" name="Google Shape;786;p41"/>
          <p:cNvPicPr preferRelativeResize="0"/>
          <p:nvPr/>
        </p:nvPicPr>
        <p:blipFill rotWithShape="1">
          <a:blip r:embed="rId3">
            <a:alphaModFix/>
          </a:blip>
          <a:srcRect b="0" l="0" r="0" t="0"/>
          <a:stretch/>
        </p:blipFill>
        <p:spPr>
          <a:xfrm>
            <a:off x="955675" y="1847850"/>
            <a:ext cx="6761162" cy="4092575"/>
          </a:xfrm>
          <a:prstGeom prst="rect">
            <a:avLst/>
          </a:prstGeom>
          <a:noFill/>
          <a:ln>
            <a:noFill/>
          </a:ln>
        </p:spPr>
      </p:pic>
      <p:pic>
        <p:nvPicPr>
          <p:cNvPr id="787" name="Google Shape;787;p41"/>
          <p:cNvPicPr preferRelativeResize="0"/>
          <p:nvPr/>
        </p:nvPicPr>
        <p:blipFill rotWithShape="1">
          <a:blip r:embed="rId4">
            <a:alphaModFix/>
          </a:blip>
          <a:srcRect b="0" l="0" r="0" t="0"/>
          <a:stretch/>
        </p:blipFill>
        <p:spPr>
          <a:xfrm>
            <a:off x="1481137" y="5835650"/>
            <a:ext cx="5572125" cy="885825"/>
          </a:xfrm>
          <a:prstGeom prst="rect">
            <a:avLst/>
          </a:prstGeom>
          <a:noFill/>
          <a:ln>
            <a:noFill/>
          </a:ln>
        </p:spPr>
      </p:pic>
      <p:sp>
        <p:nvSpPr>
          <p:cNvPr id="788" name="Google Shape;788;p41"/>
          <p:cNvSpPr txBox="1"/>
          <p:nvPr/>
        </p:nvSpPr>
        <p:spPr>
          <a:xfrm>
            <a:off x="598487" y="135413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4.2.2. Đặc trưng ảnh</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2"/>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796" name="Google Shape;796;p42"/>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797" name="Google Shape;797;p42"/>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798" name="Google Shape;798;p42"/>
          <p:cNvSpPr txBox="1"/>
          <p:nvPr/>
        </p:nvSpPr>
        <p:spPr>
          <a:xfrm>
            <a:off x="1566862" y="5330825"/>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Method #2: Mean Pixel Value of Channels</a:t>
            </a:r>
            <a:endParaRPr/>
          </a:p>
        </p:txBody>
      </p:sp>
      <p:pic>
        <p:nvPicPr>
          <p:cNvPr descr="image pixel features" id="799" name="Google Shape;799;p42"/>
          <p:cNvPicPr preferRelativeResize="0"/>
          <p:nvPr/>
        </p:nvPicPr>
        <p:blipFill rotWithShape="1">
          <a:blip r:embed="rId3">
            <a:alphaModFix/>
          </a:blip>
          <a:srcRect b="0" l="0" r="0" t="0"/>
          <a:stretch/>
        </p:blipFill>
        <p:spPr>
          <a:xfrm>
            <a:off x="1566862" y="1814512"/>
            <a:ext cx="6010275" cy="3228975"/>
          </a:xfrm>
          <a:prstGeom prst="rect">
            <a:avLst/>
          </a:prstGeom>
          <a:noFill/>
          <a:ln>
            <a:noFill/>
          </a:ln>
        </p:spPr>
      </p:pic>
      <p:sp>
        <p:nvSpPr>
          <p:cNvPr id="800" name="Google Shape;800;p42"/>
          <p:cNvSpPr txBox="1"/>
          <p:nvPr/>
        </p:nvSpPr>
        <p:spPr>
          <a:xfrm>
            <a:off x="598487" y="135413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4.2.2. Đặc trưng ảnh</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43"/>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808" name="Google Shape;808;p43"/>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809" name="Google Shape;809;p43"/>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pic>
        <p:nvPicPr>
          <p:cNvPr id="810" name="Google Shape;810;p43"/>
          <p:cNvPicPr preferRelativeResize="0"/>
          <p:nvPr/>
        </p:nvPicPr>
        <p:blipFill rotWithShape="1">
          <a:blip r:embed="rId3">
            <a:alphaModFix/>
          </a:blip>
          <a:srcRect b="0" l="0" r="0" t="0"/>
          <a:stretch/>
        </p:blipFill>
        <p:spPr>
          <a:xfrm>
            <a:off x="700087" y="2220912"/>
            <a:ext cx="7794625" cy="1844675"/>
          </a:xfrm>
          <a:prstGeom prst="rect">
            <a:avLst/>
          </a:prstGeom>
          <a:noFill/>
          <a:ln>
            <a:noFill/>
          </a:ln>
        </p:spPr>
      </p:pic>
      <p:pic>
        <p:nvPicPr>
          <p:cNvPr id="811" name="Google Shape;811;p43"/>
          <p:cNvPicPr preferRelativeResize="0"/>
          <p:nvPr/>
        </p:nvPicPr>
        <p:blipFill rotWithShape="1">
          <a:blip r:embed="rId4">
            <a:alphaModFix/>
          </a:blip>
          <a:srcRect b="0" l="0" r="0" t="0"/>
          <a:stretch/>
        </p:blipFill>
        <p:spPr>
          <a:xfrm>
            <a:off x="731837" y="4248150"/>
            <a:ext cx="7773987" cy="2095500"/>
          </a:xfrm>
          <a:prstGeom prst="rect">
            <a:avLst/>
          </a:prstGeom>
          <a:noFill/>
          <a:ln>
            <a:noFill/>
          </a:ln>
        </p:spPr>
      </p:pic>
      <p:sp>
        <p:nvSpPr>
          <p:cNvPr id="812" name="Google Shape;812;p43"/>
          <p:cNvSpPr txBox="1"/>
          <p:nvPr/>
        </p:nvSpPr>
        <p:spPr>
          <a:xfrm>
            <a:off x="598487" y="135413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4.2.2. Đặc trưng ảnh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4"/>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820" name="Google Shape;820;p44"/>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821" name="Google Shape;821;p44"/>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822" name="Google Shape;822;p44"/>
          <p:cNvSpPr txBox="1"/>
          <p:nvPr/>
        </p:nvSpPr>
        <p:spPr>
          <a:xfrm>
            <a:off x="2590800" y="1925637"/>
            <a:ext cx="45720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feature extraction techniques</a:t>
            </a:r>
            <a:endParaRPr/>
          </a:p>
        </p:txBody>
      </p:sp>
      <p:pic>
        <p:nvPicPr>
          <p:cNvPr descr="Visual search query image" id="823" name="Google Shape;823;p44"/>
          <p:cNvPicPr preferRelativeResize="0"/>
          <p:nvPr/>
        </p:nvPicPr>
        <p:blipFill rotWithShape="1">
          <a:blip r:embed="rId3">
            <a:alphaModFix/>
          </a:blip>
          <a:srcRect b="0" l="0" r="0" t="0"/>
          <a:stretch/>
        </p:blipFill>
        <p:spPr>
          <a:xfrm>
            <a:off x="1543050" y="2314575"/>
            <a:ext cx="5448300" cy="4086225"/>
          </a:xfrm>
          <a:prstGeom prst="rect">
            <a:avLst/>
          </a:prstGeom>
          <a:noFill/>
          <a:ln>
            <a:noFill/>
          </a:ln>
        </p:spPr>
      </p:pic>
      <p:sp>
        <p:nvSpPr>
          <p:cNvPr id="824" name="Google Shape;824;p44"/>
          <p:cNvSpPr txBox="1"/>
          <p:nvPr/>
        </p:nvSpPr>
        <p:spPr>
          <a:xfrm>
            <a:off x="598487" y="135413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4.2.2. Đặc trưng ảnh</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5"/>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832" name="Google Shape;832;p45"/>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833" name="Google Shape;833;p45"/>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834" name="Google Shape;834;p45"/>
          <p:cNvSpPr txBox="1"/>
          <p:nvPr/>
        </p:nvSpPr>
        <p:spPr>
          <a:xfrm>
            <a:off x="2590800" y="1925637"/>
            <a:ext cx="45720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feature extraction techniques</a:t>
            </a:r>
            <a:endParaRPr/>
          </a:p>
        </p:txBody>
      </p:sp>
      <p:pic>
        <p:nvPicPr>
          <p:cNvPr descr="See the source image" id="835" name="Google Shape;835;p45"/>
          <p:cNvPicPr preferRelativeResize="0"/>
          <p:nvPr/>
        </p:nvPicPr>
        <p:blipFill rotWithShape="1">
          <a:blip r:embed="rId3">
            <a:alphaModFix/>
          </a:blip>
          <a:srcRect b="0" l="0" r="0" t="0"/>
          <a:stretch/>
        </p:blipFill>
        <p:spPr>
          <a:xfrm>
            <a:off x="1981200" y="2360612"/>
            <a:ext cx="4794250" cy="3730625"/>
          </a:xfrm>
          <a:prstGeom prst="rect">
            <a:avLst/>
          </a:prstGeom>
          <a:noFill/>
          <a:ln>
            <a:noFill/>
          </a:ln>
        </p:spPr>
      </p:pic>
      <p:sp>
        <p:nvSpPr>
          <p:cNvPr id="836" name="Google Shape;836;p45"/>
          <p:cNvSpPr txBox="1"/>
          <p:nvPr/>
        </p:nvSpPr>
        <p:spPr>
          <a:xfrm>
            <a:off x="598487" y="135413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4.2.2. Đặc trưng ảnh</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46"/>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844" name="Google Shape;844;p46"/>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845" name="Google Shape;845;p46"/>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846" name="Google Shape;846;p46"/>
          <p:cNvSpPr txBox="1"/>
          <p:nvPr/>
        </p:nvSpPr>
        <p:spPr>
          <a:xfrm>
            <a:off x="2590800" y="1925637"/>
            <a:ext cx="45720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feature extraction techniques</a:t>
            </a:r>
            <a:endParaRPr/>
          </a:p>
        </p:txBody>
      </p:sp>
      <p:pic>
        <p:nvPicPr>
          <p:cNvPr descr="Diagram&#10;&#10;Description automatically generated" id="847" name="Google Shape;847;p46"/>
          <p:cNvPicPr preferRelativeResize="0"/>
          <p:nvPr/>
        </p:nvPicPr>
        <p:blipFill rotWithShape="1">
          <a:blip r:embed="rId3">
            <a:alphaModFix/>
          </a:blip>
          <a:srcRect b="0" l="0" r="0" t="0"/>
          <a:stretch/>
        </p:blipFill>
        <p:spPr>
          <a:xfrm>
            <a:off x="1638300" y="2952750"/>
            <a:ext cx="6057900" cy="2778125"/>
          </a:xfrm>
          <a:prstGeom prst="rect">
            <a:avLst/>
          </a:prstGeom>
          <a:noFill/>
          <a:ln>
            <a:noFill/>
          </a:ln>
        </p:spPr>
      </p:pic>
      <p:sp>
        <p:nvSpPr>
          <p:cNvPr id="848" name="Google Shape;848;p46"/>
          <p:cNvSpPr txBox="1"/>
          <p:nvPr/>
        </p:nvSpPr>
        <p:spPr>
          <a:xfrm>
            <a:off x="598487" y="135413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4.2.2. Đặc trưng ảnh</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47"/>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856" name="Google Shape;856;p47"/>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857" name="Google Shape;857;p47"/>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858" name="Google Shape;858;p47"/>
          <p:cNvSpPr txBox="1"/>
          <p:nvPr/>
        </p:nvSpPr>
        <p:spPr>
          <a:xfrm>
            <a:off x="3589337" y="1427162"/>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feature extraction techniques</a:t>
            </a:r>
            <a:endParaRPr/>
          </a:p>
        </p:txBody>
      </p:sp>
      <p:pic>
        <p:nvPicPr>
          <p:cNvPr descr="A picture containing diagram&#10;&#10;Description automatically generated" id="859" name="Google Shape;859;p47"/>
          <p:cNvPicPr preferRelativeResize="0"/>
          <p:nvPr/>
        </p:nvPicPr>
        <p:blipFill rotWithShape="1">
          <a:blip r:embed="rId3">
            <a:alphaModFix/>
          </a:blip>
          <a:srcRect b="0" l="0" r="0" t="0"/>
          <a:stretch/>
        </p:blipFill>
        <p:spPr>
          <a:xfrm>
            <a:off x="1171575" y="1841500"/>
            <a:ext cx="6524625" cy="2078037"/>
          </a:xfrm>
          <a:prstGeom prst="rect">
            <a:avLst/>
          </a:prstGeom>
          <a:noFill/>
          <a:ln>
            <a:noFill/>
          </a:ln>
        </p:spPr>
      </p:pic>
      <p:pic>
        <p:nvPicPr>
          <p:cNvPr descr="Visual search query image" id="860" name="Google Shape;860;p47"/>
          <p:cNvPicPr preferRelativeResize="0"/>
          <p:nvPr/>
        </p:nvPicPr>
        <p:blipFill rotWithShape="1">
          <a:blip r:embed="rId4">
            <a:alphaModFix/>
          </a:blip>
          <a:srcRect b="0" l="0" r="0" t="0"/>
          <a:stretch/>
        </p:blipFill>
        <p:spPr>
          <a:xfrm>
            <a:off x="2897187" y="3840162"/>
            <a:ext cx="3349625" cy="2881312"/>
          </a:xfrm>
          <a:prstGeom prst="rect">
            <a:avLst/>
          </a:prstGeom>
          <a:noFill/>
          <a:ln>
            <a:noFill/>
          </a:ln>
        </p:spPr>
      </p:pic>
      <p:sp>
        <p:nvSpPr>
          <p:cNvPr id="861" name="Google Shape;861;p47"/>
          <p:cNvSpPr txBox="1"/>
          <p:nvPr/>
        </p:nvSpPr>
        <p:spPr>
          <a:xfrm>
            <a:off x="2286000" y="327025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HOG</a:t>
            </a:r>
            <a:endParaRPr/>
          </a:p>
        </p:txBody>
      </p:sp>
      <p:sp>
        <p:nvSpPr>
          <p:cNvPr id="862" name="Google Shape;862;p47"/>
          <p:cNvSpPr txBox="1"/>
          <p:nvPr/>
        </p:nvSpPr>
        <p:spPr>
          <a:xfrm>
            <a:off x="896937" y="43434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HOG</a:t>
            </a:r>
            <a:endParaRPr/>
          </a:p>
        </p:txBody>
      </p:sp>
      <p:sp>
        <p:nvSpPr>
          <p:cNvPr id="863" name="Google Shape;863;p47"/>
          <p:cNvSpPr txBox="1"/>
          <p:nvPr/>
        </p:nvSpPr>
        <p:spPr>
          <a:xfrm>
            <a:off x="598487" y="135413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4.2.2. Đặc trưng ảnh</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48"/>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871" name="Google Shape;871;p48"/>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872" name="Google Shape;872;p48"/>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873" name="Google Shape;873;p48"/>
          <p:cNvSpPr txBox="1"/>
          <p:nvPr/>
        </p:nvSpPr>
        <p:spPr>
          <a:xfrm>
            <a:off x="3589337" y="1427162"/>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feature extraction techniques</a:t>
            </a:r>
            <a:endParaRPr/>
          </a:p>
        </p:txBody>
      </p:sp>
      <p:pic>
        <p:nvPicPr>
          <p:cNvPr id="874" name="Google Shape;874;p48"/>
          <p:cNvPicPr preferRelativeResize="0"/>
          <p:nvPr/>
        </p:nvPicPr>
        <p:blipFill rotWithShape="1">
          <a:blip r:embed="rId3">
            <a:alphaModFix/>
          </a:blip>
          <a:srcRect b="0" l="0" r="0" t="0"/>
          <a:stretch/>
        </p:blipFill>
        <p:spPr>
          <a:xfrm>
            <a:off x="1401762" y="2319337"/>
            <a:ext cx="5730875" cy="3619500"/>
          </a:xfrm>
          <a:prstGeom prst="rect">
            <a:avLst/>
          </a:prstGeom>
          <a:noFill/>
          <a:ln>
            <a:noFill/>
          </a:ln>
        </p:spPr>
      </p:pic>
      <p:sp>
        <p:nvSpPr>
          <p:cNvPr id="875" name="Google Shape;875;p48"/>
          <p:cNvSpPr txBox="1"/>
          <p:nvPr/>
        </p:nvSpPr>
        <p:spPr>
          <a:xfrm>
            <a:off x="3648075" y="1901825"/>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LBP</a:t>
            </a:r>
            <a:endParaRPr/>
          </a:p>
        </p:txBody>
      </p:sp>
      <p:sp>
        <p:nvSpPr>
          <p:cNvPr id="876" name="Google Shape;876;p48"/>
          <p:cNvSpPr txBox="1"/>
          <p:nvPr/>
        </p:nvSpPr>
        <p:spPr>
          <a:xfrm>
            <a:off x="598487" y="135413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4.2.2. Đặc trưng ảnh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49"/>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884" name="Google Shape;884;p49"/>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885" name="Google Shape;885;p49"/>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4.2. Biến đổi và trích chọn đặc trưng</a:t>
            </a:r>
            <a:endParaRPr/>
          </a:p>
        </p:txBody>
      </p:sp>
      <p:sp>
        <p:nvSpPr>
          <p:cNvPr id="886" name="Google Shape;886;p49"/>
          <p:cNvSpPr txBox="1"/>
          <p:nvPr/>
        </p:nvSpPr>
        <p:spPr>
          <a:xfrm>
            <a:off x="3589337" y="1427162"/>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feature extraction techniques</a:t>
            </a:r>
            <a:endParaRPr/>
          </a:p>
        </p:txBody>
      </p:sp>
      <p:sp>
        <p:nvSpPr>
          <p:cNvPr id="887" name="Google Shape;887;p49"/>
          <p:cNvSpPr txBox="1"/>
          <p:nvPr/>
        </p:nvSpPr>
        <p:spPr>
          <a:xfrm>
            <a:off x="1268412" y="22098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GAUSE</a:t>
            </a:r>
            <a:endParaRPr/>
          </a:p>
        </p:txBody>
      </p:sp>
      <p:pic>
        <p:nvPicPr>
          <p:cNvPr id="888" name="Google Shape;888;p49"/>
          <p:cNvPicPr preferRelativeResize="0"/>
          <p:nvPr/>
        </p:nvPicPr>
        <p:blipFill rotWithShape="1">
          <a:blip r:embed="rId3">
            <a:alphaModFix/>
          </a:blip>
          <a:srcRect b="0" l="0" r="0" t="0"/>
          <a:stretch/>
        </p:blipFill>
        <p:spPr>
          <a:xfrm>
            <a:off x="1508125" y="3082925"/>
            <a:ext cx="5730875" cy="1955800"/>
          </a:xfrm>
          <a:prstGeom prst="rect">
            <a:avLst/>
          </a:prstGeom>
          <a:noFill/>
          <a:ln>
            <a:noFill/>
          </a:ln>
        </p:spPr>
      </p:pic>
      <p:sp>
        <p:nvSpPr>
          <p:cNvPr id="889" name="Google Shape;889;p49"/>
          <p:cNvSpPr txBox="1"/>
          <p:nvPr/>
        </p:nvSpPr>
        <p:spPr>
          <a:xfrm>
            <a:off x="598487" y="1354137"/>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Lato"/>
              <a:buNone/>
            </a:pPr>
            <a:r>
              <a:rPr b="0" i="0" lang="en-US" sz="1800" u="none" cap="none" strike="noStrike">
                <a:solidFill>
                  <a:srgbClr val="222222"/>
                </a:solidFill>
                <a:latin typeface="Lato"/>
                <a:ea typeface="Lato"/>
                <a:cs typeface="Lato"/>
                <a:sym typeface="Lato"/>
              </a:rPr>
              <a:t>4.2.2. Đặc trưng ảnh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
          <p:cNvSpPr txBox="1"/>
          <p:nvPr>
            <p:ph type="ctrTitle"/>
          </p:nvPr>
        </p:nvSpPr>
        <p:spPr>
          <a:xfrm>
            <a:off x="381000" y="136525"/>
            <a:ext cx="8229600" cy="1011237"/>
          </a:xfrm>
          <a:prstGeom prst="rect">
            <a:avLst/>
          </a:prstGeom>
          <a:noFill/>
          <a:ln>
            <a:noFill/>
          </a:ln>
        </p:spPr>
        <p:txBody>
          <a:bodyPr anchorCtr="0" anchor="b" bIns="45700" lIns="91425" spcFirstLastPara="1" rIns="91425" wrap="square" tIns="45700">
            <a:noAutofit/>
          </a:bodyPr>
          <a:lstStyle/>
          <a:p>
            <a:pPr indent="0" lvl="0" marL="0" rtl="0" algn="just">
              <a:lnSpc>
                <a:spcPct val="90000"/>
              </a:lnSpc>
              <a:spcBef>
                <a:spcPts val="0"/>
              </a:spcBef>
              <a:spcAft>
                <a:spcPts val="0"/>
              </a:spcAft>
              <a:buClr>
                <a:srgbClr val="000000"/>
              </a:buClr>
              <a:buSzPts val="4800"/>
              <a:buFont typeface="Calibri"/>
              <a:buNone/>
            </a:pPr>
            <a:r>
              <a:rPr b="1" i="0" lang="en-US" sz="4800" u="none">
                <a:solidFill>
                  <a:srgbClr val="000000"/>
                </a:solidFill>
                <a:latin typeface="Calibri"/>
                <a:ea typeface="Calibri"/>
                <a:cs typeface="Calibri"/>
                <a:sym typeface="Calibri"/>
              </a:rPr>
              <a:t>Chương 4: Học máy</a:t>
            </a:r>
            <a:endParaRPr/>
          </a:p>
        </p:txBody>
      </p:sp>
      <p:sp>
        <p:nvSpPr>
          <p:cNvPr id="352" name="Google Shape;352;p5"/>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353" name="Google Shape;353;p5"/>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pic>
        <p:nvPicPr>
          <p:cNvPr descr="FPGA vs GPU for Machine Learning Applications: Which one is better? - Blog  - Company - Aldec" id="354" name="Google Shape;354;p5"/>
          <p:cNvPicPr preferRelativeResize="0"/>
          <p:nvPr/>
        </p:nvPicPr>
        <p:blipFill rotWithShape="1">
          <a:blip r:embed="rId3">
            <a:alphaModFix/>
          </a:blip>
          <a:srcRect b="0" l="0" r="0" t="0"/>
          <a:stretch/>
        </p:blipFill>
        <p:spPr>
          <a:xfrm>
            <a:off x="1162050" y="2246312"/>
            <a:ext cx="6667500" cy="3009900"/>
          </a:xfrm>
          <a:prstGeom prst="rect">
            <a:avLst/>
          </a:prstGeom>
          <a:noFill/>
          <a:ln>
            <a:noFill/>
          </a:ln>
        </p:spPr>
      </p:pic>
      <p:sp>
        <p:nvSpPr>
          <p:cNvPr id="355" name="Google Shape;355;p5"/>
          <p:cNvSpPr txBox="1"/>
          <p:nvPr/>
        </p:nvSpPr>
        <p:spPr>
          <a:xfrm>
            <a:off x="381000" y="13081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4.1.1. Học và suy diễn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0"/>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897" name="Google Shape;897;p50"/>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898" name="Google Shape;898;p50"/>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4.3. Học có giám sát </a:t>
            </a:r>
            <a:endParaRPr/>
          </a:p>
        </p:txBody>
      </p:sp>
      <p:pic>
        <p:nvPicPr>
          <p:cNvPr id="899" name="Google Shape;899;p50"/>
          <p:cNvPicPr preferRelativeResize="0"/>
          <p:nvPr/>
        </p:nvPicPr>
        <p:blipFill rotWithShape="1">
          <a:blip r:embed="rId3">
            <a:alphaModFix/>
          </a:blip>
          <a:srcRect b="0" l="0" r="0" t="0"/>
          <a:stretch/>
        </p:blipFill>
        <p:spPr>
          <a:xfrm>
            <a:off x="914400" y="2514600"/>
            <a:ext cx="7934325" cy="3189287"/>
          </a:xfrm>
          <a:prstGeom prst="rect">
            <a:avLst/>
          </a:prstGeom>
          <a:noFill/>
          <a:ln>
            <a:noFill/>
          </a:ln>
        </p:spPr>
      </p:pic>
      <p:sp>
        <p:nvSpPr>
          <p:cNvPr id="900" name="Google Shape;900;p50"/>
          <p:cNvSpPr txBox="1"/>
          <p:nvPr/>
        </p:nvSpPr>
        <p:spPr>
          <a:xfrm>
            <a:off x="1828800" y="1720850"/>
            <a:ext cx="6096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43A40"/>
              </a:buClr>
              <a:buSzPts val="1800"/>
              <a:buFont typeface="Arial"/>
              <a:buNone/>
            </a:pPr>
            <a:r>
              <a:rPr b="1" i="0" lang="en-US" sz="1800" u="none" cap="none" strike="noStrike">
                <a:solidFill>
                  <a:srgbClr val="343A40"/>
                </a:solidFill>
                <a:latin typeface="Arial"/>
                <a:ea typeface="Arial"/>
                <a:cs typeface="Arial"/>
                <a:sym typeface="Arial"/>
              </a:rPr>
              <a:t>Phân loại Thuật Toán ML dựa trên phương thức học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51"/>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908" name="Google Shape;908;p51"/>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909" name="Google Shape;909;p51"/>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4.3. Học có giám sát </a:t>
            </a:r>
            <a:endParaRPr/>
          </a:p>
        </p:txBody>
      </p:sp>
      <p:pic>
        <p:nvPicPr>
          <p:cNvPr descr="Học máy có giám sát và Học máy không giám sát - Blog | TheGioiMayChu" id="910" name="Google Shape;910;p51"/>
          <p:cNvPicPr preferRelativeResize="0"/>
          <p:nvPr/>
        </p:nvPicPr>
        <p:blipFill rotWithShape="1">
          <a:blip r:embed="rId3">
            <a:alphaModFix/>
          </a:blip>
          <a:srcRect b="0" l="0" r="0" t="0"/>
          <a:stretch/>
        </p:blipFill>
        <p:spPr>
          <a:xfrm>
            <a:off x="1406525" y="2022475"/>
            <a:ext cx="6330950" cy="3521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52"/>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918" name="Google Shape;918;p52"/>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919" name="Google Shape;919;p52"/>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4.3. Học có giám sát </a:t>
            </a:r>
            <a:endParaRPr/>
          </a:p>
        </p:txBody>
      </p:sp>
      <p:pic>
        <p:nvPicPr>
          <p:cNvPr descr="nhận diện khuôn mặt trên facebook - tính năng bảo mật facebook" id="920" name="Google Shape;920;p52"/>
          <p:cNvPicPr preferRelativeResize="0"/>
          <p:nvPr/>
        </p:nvPicPr>
        <p:blipFill rotWithShape="1">
          <a:blip r:embed="rId3">
            <a:alphaModFix/>
          </a:blip>
          <a:srcRect b="0" l="0" r="0" t="0"/>
          <a:stretch/>
        </p:blipFill>
        <p:spPr>
          <a:xfrm>
            <a:off x="1409700" y="2379662"/>
            <a:ext cx="5715000" cy="3810000"/>
          </a:xfrm>
          <a:prstGeom prst="rect">
            <a:avLst/>
          </a:prstGeom>
          <a:noFill/>
          <a:ln>
            <a:noFill/>
          </a:ln>
        </p:spPr>
      </p:pic>
      <p:sp>
        <p:nvSpPr>
          <p:cNvPr id="921" name="Google Shape;921;p52"/>
          <p:cNvSpPr txBox="1"/>
          <p:nvPr/>
        </p:nvSpPr>
        <p:spPr>
          <a:xfrm>
            <a:off x="1295400" y="1471612"/>
            <a:ext cx="67056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Ví Dụ : tính năng phát hiện khuôn mặt trong một bức ảnh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53"/>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929" name="Google Shape;929;p53"/>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930" name="Google Shape;930;p53"/>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4.3. Học có giám sát </a:t>
            </a:r>
            <a:endParaRPr/>
          </a:p>
        </p:txBody>
      </p:sp>
      <p:pic>
        <p:nvPicPr>
          <p:cNvPr descr="Regression vs. Classification in Machine Learning for Beginners |  Simplilearn" id="931" name="Google Shape;931;p53"/>
          <p:cNvPicPr preferRelativeResize="0"/>
          <p:nvPr/>
        </p:nvPicPr>
        <p:blipFill rotWithShape="1">
          <a:blip r:embed="rId3">
            <a:alphaModFix/>
          </a:blip>
          <a:srcRect b="0" l="0" r="0" t="0"/>
          <a:stretch/>
        </p:blipFill>
        <p:spPr>
          <a:xfrm>
            <a:off x="1016000" y="1828800"/>
            <a:ext cx="7112000" cy="4000500"/>
          </a:xfrm>
          <a:prstGeom prst="rect">
            <a:avLst/>
          </a:prstGeom>
          <a:noFill/>
          <a:ln>
            <a:noFill/>
          </a:ln>
        </p:spPr>
      </p:pic>
      <p:sp>
        <p:nvSpPr>
          <p:cNvPr id="932" name="Google Shape;932;p53"/>
          <p:cNvSpPr txBox="1"/>
          <p:nvPr/>
        </p:nvSpPr>
        <p:spPr>
          <a:xfrm>
            <a:off x="3505200" y="1228725"/>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Phân Loại</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4"/>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940" name="Google Shape;940;p54"/>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941" name="Google Shape;941;p54"/>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4.3. Học có giám sát </a:t>
            </a:r>
            <a:endParaRPr/>
          </a:p>
        </p:txBody>
      </p:sp>
      <p:pic>
        <p:nvPicPr>
          <p:cNvPr descr="Top Machine Learning Algorithms for Classification" id="942" name="Google Shape;942;p54"/>
          <p:cNvPicPr preferRelativeResize="0"/>
          <p:nvPr/>
        </p:nvPicPr>
        <p:blipFill rotWithShape="1">
          <a:blip r:embed="rId3">
            <a:alphaModFix/>
          </a:blip>
          <a:srcRect b="0" l="0" r="0" t="0"/>
          <a:stretch/>
        </p:blipFill>
        <p:spPr>
          <a:xfrm>
            <a:off x="1406525" y="1676400"/>
            <a:ext cx="6080125" cy="457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5"/>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950" name="Google Shape;950;p55"/>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951" name="Google Shape;951;p55"/>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4.3. Học có giám sát </a:t>
            </a:r>
            <a:endParaRPr/>
          </a:p>
        </p:txBody>
      </p:sp>
      <p:pic>
        <p:nvPicPr>
          <p:cNvPr descr="Graphical user interface, application&#10;&#10;Description automatically generated" id="952" name="Google Shape;952;p55"/>
          <p:cNvPicPr preferRelativeResize="0"/>
          <p:nvPr/>
        </p:nvPicPr>
        <p:blipFill rotWithShape="1">
          <a:blip r:embed="rId3">
            <a:alphaModFix/>
          </a:blip>
          <a:srcRect b="0" l="0" r="0" t="0"/>
          <a:stretch/>
        </p:blipFill>
        <p:spPr>
          <a:xfrm>
            <a:off x="1152525" y="1330325"/>
            <a:ext cx="7334250" cy="5299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56"/>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960" name="Google Shape;960;p56"/>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961" name="Google Shape;961;p56"/>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4.4. Học không giám sát </a:t>
            </a:r>
            <a:endParaRPr/>
          </a:p>
        </p:txBody>
      </p:sp>
      <p:pic>
        <p:nvPicPr>
          <p:cNvPr descr="Học máy có giám sát và Học máy không giám sát - Blog | TheGioiMayChu" id="962" name="Google Shape;962;p56"/>
          <p:cNvPicPr preferRelativeResize="0"/>
          <p:nvPr/>
        </p:nvPicPr>
        <p:blipFill rotWithShape="1">
          <a:blip r:embed="rId3">
            <a:alphaModFix/>
          </a:blip>
          <a:srcRect b="0" l="0" r="0" t="0"/>
          <a:stretch/>
        </p:blipFill>
        <p:spPr>
          <a:xfrm>
            <a:off x="838200" y="2286000"/>
            <a:ext cx="7072312" cy="39338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57"/>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970" name="Google Shape;970;p57"/>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971" name="Google Shape;971;p57"/>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4.4. Học không giám sát </a:t>
            </a:r>
            <a:endParaRPr/>
          </a:p>
        </p:txBody>
      </p:sp>
      <p:pic>
        <p:nvPicPr>
          <p:cNvPr id="972" name="Google Shape;972;p57"/>
          <p:cNvPicPr preferRelativeResize="0"/>
          <p:nvPr/>
        </p:nvPicPr>
        <p:blipFill rotWithShape="1">
          <a:blip r:embed="rId3">
            <a:alphaModFix/>
          </a:blip>
          <a:srcRect b="0" l="0" r="0" t="0"/>
          <a:stretch/>
        </p:blipFill>
        <p:spPr>
          <a:xfrm>
            <a:off x="1600200" y="3429000"/>
            <a:ext cx="5943600" cy="2368550"/>
          </a:xfrm>
          <a:prstGeom prst="rect">
            <a:avLst/>
          </a:prstGeom>
          <a:noFill/>
          <a:ln>
            <a:noFill/>
          </a:ln>
        </p:spPr>
      </p:pic>
      <p:sp>
        <p:nvSpPr>
          <p:cNvPr id="973" name="Google Shape;973;p57"/>
          <p:cNvSpPr txBox="1"/>
          <p:nvPr/>
        </p:nvSpPr>
        <p:spPr>
          <a:xfrm>
            <a:off x="1919287" y="1597025"/>
            <a:ext cx="4572000" cy="1631950"/>
          </a:xfrm>
          <a:prstGeom prst="rect">
            <a:avLst/>
          </a:prstGeom>
          <a:solidFill>
            <a:srgbClr val="DEEBF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Học không giám sát hay học không thầy là thuật toán dự đoán nhãn của một dữ liệu mới dựa trên tập dữ liệu huấn luyện mà trong đó tất cả các mẫu dữ liệu đều chưa được gán nhãn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58"/>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981" name="Google Shape;981;p58"/>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982" name="Google Shape;982;p58"/>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4.4. Học không giám sát </a:t>
            </a:r>
            <a:endParaRPr/>
          </a:p>
        </p:txBody>
      </p:sp>
      <p:pic>
        <p:nvPicPr>
          <p:cNvPr descr="Main unsupervised learning algorithms developed in Julia. | Download  Scientific Diagram" id="983" name="Google Shape;983;p58"/>
          <p:cNvPicPr preferRelativeResize="0"/>
          <p:nvPr/>
        </p:nvPicPr>
        <p:blipFill rotWithShape="1">
          <a:blip r:embed="rId3">
            <a:alphaModFix/>
          </a:blip>
          <a:srcRect b="0" l="0" r="0" t="0"/>
          <a:stretch/>
        </p:blipFill>
        <p:spPr>
          <a:xfrm>
            <a:off x="838200" y="2249487"/>
            <a:ext cx="7004050" cy="3579812"/>
          </a:xfrm>
          <a:prstGeom prst="rect">
            <a:avLst/>
          </a:prstGeom>
          <a:noFill/>
          <a:ln>
            <a:noFill/>
          </a:ln>
        </p:spPr>
      </p:pic>
      <p:sp>
        <p:nvSpPr>
          <p:cNvPr id="984" name="Google Shape;984;p58"/>
          <p:cNvSpPr txBox="1"/>
          <p:nvPr/>
        </p:nvSpPr>
        <p:spPr>
          <a:xfrm>
            <a:off x="3429000" y="159385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Phân loại</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59"/>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992" name="Google Shape;992;p59"/>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993" name="Google Shape;993;p59"/>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4.4. Học không giám sát </a:t>
            </a:r>
            <a:endParaRPr/>
          </a:p>
        </p:txBody>
      </p:sp>
      <p:pic>
        <p:nvPicPr>
          <p:cNvPr descr="PDF] A Survey of Clustering Algorithms for Big Data: Taxonomy and Empirical  Analysis | Semantic Scholar" id="994" name="Google Shape;994;p59"/>
          <p:cNvPicPr preferRelativeResize="0"/>
          <p:nvPr/>
        </p:nvPicPr>
        <p:blipFill rotWithShape="1">
          <a:blip r:embed="rId3">
            <a:alphaModFix/>
          </a:blip>
          <a:srcRect b="0" l="0" r="0" t="0"/>
          <a:stretch/>
        </p:blipFill>
        <p:spPr>
          <a:xfrm>
            <a:off x="904875" y="2233612"/>
            <a:ext cx="7620000" cy="261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
          <p:cNvSpPr txBox="1"/>
          <p:nvPr>
            <p:ph type="ctrTitle"/>
          </p:nvPr>
        </p:nvSpPr>
        <p:spPr>
          <a:xfrm>
            <a:off x="381000" y="136525"/>
            <a:ext cx="8229600" cy="1011237"/>
          </a:xfrm>
          <a:prstGeom prst="rect">
            <a:avLst/>
          </a:prstGeom>
          <a:noFill/>
          <a:ln>
            <a:noFill/>
          </a:ln>
        </p:spPr>
        <p:txBody>
          <a:bodyPr anchorCtr="0" anchor="b" bIns="45700" lIns="91425" spcFirstLastPara="1" rIns="91425" wrap="square" tIns="45700">
            <a:noAutofit/>
          </a:bodyPr>
          <a:lstStyle/>
          <a:p>
            <a:pPr indent="0" lvl="0" marL="0" rtl="0" algn="just">
              <a:lnSpc>
                <a:spcPct val="90000"/>
              </a:lnSpc>
              <a:spcBef>
                <a:spcPts val="0"/>
              </a:spcBef>
              <a:spcAft>
                <a:spcPts val="0"/>
              </a:spcAft>
              <a:buClr>
                <a:srgbClr val="000000"/>
              </a:buClr>
              <a:buSzPts val="4800"/>
              <a:buFont typeface="Calibri"/>
              <a:buNone/>
            </a:pPr>
            <a:r>
              <a:rPr b="1" i="0" lang="en-US" sz="4800" u="none">
                <a:solidFill>
                  <a:srgbClr val="000000"/>
                </a:solidFill>
                <a:latin typeface="Calibri"/>
                <a:ea typeface="Calibri"/>
                <a:cs typeface="Calibri"/>
                <a:sym typeface="Calibri"/>
              </a:rPr>
              <a:t>Chương 4: Học máy</a:t>
            </a:r>
            <a:endParaRPr/>
          </a:p>
        </p:txBody>
      </p:sp>
      <p:sp>
        <p:nvSpPr>
          <p:cNvPr id="363" name="Google Shape;363;p6"/>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364" name="Google Shape;364;p6"/>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pic>
        <p:nvPicPr>
          <p:cNvPr descr="Text" id="365" name="Google Shape;365;p6"/>
          <p:cNvPicPr preferRelativeResize="0"/>
          <p:nvPr/>
        </p:nvPicPr>
        <p:blipFill rotWithShape="1">
          <a:blip r:embed="rId3">
            <a:alphaModFix/>
          </a:blip>
          <a:srcRect b="0" l="0" r="0" t="0"/>
          <a:stretch/>
        </p:blipFill>
        <p:spPr>
          <a:xfrm>
            <a:off x="1135062" y="1839912"/>
            <a:ext cx="6873875" cy="3870325"/>
          </a:xfrm>
          <a:prstGeom prst="rect">
            <a:avLst/>
          </a:prstGeom>
          <a:noFill/>
          <a:ln>
            <a:noFill/>
          </a:ln>
        </p:spPr>
      </p:pic>
      <p:sp>
        <p:nvSpPr>
          <p:cNvPr id="366" name="Google Shape;366;p6"/>
          <p:cNvSpPr txBox="1"/>
          <p:nvPr/>
        </p:nvSpPr>
        <p:spPr>
          <a:xfrm>
            <a:off x="381000" y="13081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4.1.1. Học và suy diễn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60"/>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002" name="Google Shape;1002;p60"/>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1003" name="Google Shape;1003;p60"/>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4.4. Học không giám sát </a:t>
            </a:r>
            <a:endParaRPr/>
          </a:p>
        </p:txBody>
      </p:sp>
      <p:pic>
        <p:nvPicPr>
          <p:cNvPr descr="Dimensionality Reduction Techniques | Python" id="1004" name="Google Shape;1004;p60"/>
          <p:cNvPicPr preferRelativeResize="0"/>
          <p:nvPr/>
        </p:nvPicPr>
        <p:blipFill rotWithShape="1">
          <a:blip r:embed="rId3">
            <a:alphaModFix/>
          </a:blip>
          <a:srcRect b="0" l="0" r="0" t="0"/>
          <a:stretch/>
        </p:blipFill>
        <p:spPr>
          <a:xfrm>
            <a:off x="1568450" y="1765300"/>
            <a:ext cx="5670550" cy="410051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61"/>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012" name="Google Shape;1012;p61"/>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1013" name="Google Shape;1013;p61"/>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4.5. Học bán giám sát </a:t>
            </a:r>
            <a:endParaRPr/>
          </a:p>
        </p:txBody>
      </p:sp>
      <p:pic>
        <p:nvPicPr>
          <p:cNvPr descr="Máy dạy học ( Machine Learning) là gì? ~ GIÁO VIÊN ÂM NHẠC &amp;amp; NHỮNG KIẾN  THỨC 4.0" id="1014" name="Google Shape;1014;p61"/>
          <p:cNvPicPr preferRelativeResize="0"/>
          <p:nvPr/>
        </p:nvPicPr>
        <p:blipFill rotWithShape="1">
          <a:blip r:embed="rId3">
            <a:alphaModFix/>
          </a:blip>
          <a:srcRect b="0" l="0" r="0" t="0"/>
          <a:stretch/>
        </p:blipFill>
        <p:spPr>
          <a:xfrm>
            <a:off x="1604962" y="2514600"/>
            <a:ext cx="5934075" cy="3038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62"/>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022" name="Google Shape;1022;p62"/>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1023" name="Google Shape;1023;p62"/>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4.5. Học bán giám sát </a:t>
            </a:r>
            <a:endParaRPr/>
          </a:p>
        </p:txBody>
      </p:sp>
      <p:pic>
        <p:nvPicPr>
          <p:cNvPr descr="Học nửa giám sát - Wikiwand" id="1024" name="Google Shape;1024;p62"/>
          <p:cNvPicPr preferRelativeResize="0"/>
          <p:nvPr/>
        </p:nvPicPr>
        <p:blipFill rotWithShape="1">
          <a:blip r:embed="rId3">
            <a:alphaModFix/>
          </a:blip>
          <a:srcRect b="0" l="0" r="0" t="0"/>
          <a:stretch/>
        </p:blipFill>
        <p:spPr>
          <a:xfrm>
            <a:off x="2762250" y="1646237"/>
            <a:ext cx="3695700" cy="42735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63"/>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032" name="Google Shape;1032;p63"/>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1033" name="Google Shape;1033;p63"/>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4.5. Học bán giám sát </a:t>
            </a:r>
            <a:endParaRPr/>
          </a:p>
        </p:txBody>
      </p:sp>
      <p:pic>
        <p:nvPicPr>
          <p:cNvPr descr="Semi-Supervised Learning in Computer Vision" id="1034" name="Google Shape;1034;p63"/>
          <p:cNvPicPr preferRelativeResize="0"/>
          <p:nvPr/>
        </p:nvPicPr>
        <p:blipFill rotWithShape="1">
          <a:blip r:embed="rId3">
            <a:alphaModFix/>
          </a:blip>
          <a:srcRect b="0" l="0" r="0" t="0"/>
          <a:stretch/>
        </p:blipFill>
        <p:spPr>
          <a:xfrm>
            <a:off x="1647825" y="2076450"/>
            <a:ext cx="5848350" cy="33813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64"/>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042" name="Google Shape;1042;p64"/>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1043" name="Google Shape;1043;p64"/>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4.6 Học kết hợp</a:t>
            </a:r>
            <a:endParaRPr/>
          </a:p>
        </p:txBody>
      </p:sp>
      <p:pic>
        <p:nvPicPr>
          <p:cNvPr descr="Reinforcement Learning Algorithms and Applications - TechVidvan" id="1044" name="Google Shape;1044;p64"/>
          <p:cNvPicPr preferRelativeResize="0"/>
          <p:nvPr/>
        </p:nvPicPr>
        <p:blipFill rotWithShape="1">
          <a:blip r:embed="rId3">
            <a:alphaModFix/>
          </a:blip>
          <a:srcRect b="0" l="0" r="0" t="0"/>
          <a:stretch/>
        </p:blipFill>
        <p:spPr>
          <a:xfrm>
            <a:off x="1120775" y="1978025"/>
            <a:ext cx="6902450" cy="36115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65"/>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052" name="Google Shape;1052;p65"/>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1053" name="Google Shape;1053;p65"/>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4.6 Học kết hợp</a:t>
            </a:r>
            <a:endParaRPr/>
          </a:p>
        </p:txBody>
      </p:sp>
      <p:pic>
        <p:nvPicPr>
          <p:cNvPr descr="Hình ảnh" id="1054" name="Google Shape;1054;p65"/>
          <p:cNvPicPr preferRelativeResize="0"/>
          <p:nvPr/>
        </p:nvPicPr>
        <p:blipFill rotWithShape="1">
          <a:blip r:embed="rId3">
            <a:alphaModFix/>
          </a:blip>
          <a:srcRect b="0" l="0" r="0" t="0"/>
          <a:stretch/>
        </p:blipFill>
        <p:spPr>
          <a:xfrm>
            <a:off x="1695450" y="1330325"/>
            <a:ext cx="5753100" cy="41973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66"/>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062" name="Google Shape;1062;p66"/>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1063" name="Google Shape;1063;p66"/>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4.6 Học kết hợp</a:t>
            </a:r>
            <a:endParaRPr/>
          </a:p>
        </p:txBody>
      </p:sp>
      <p:pic>
        <p:nvPicPr>
          <p:cNvPr descr="Reinforcement Learning là gì Thuật toán, Ứng dụng, Ví dụ của Reinforcement  Learning - Học viện Agile" id="1064" name="Google Shape;1064;p66"/>
          <p:cNvPicPr preferRelativeResize="0"/>
          <p:nvPr/>
        </p:nvPicPr>
        <p:blipFill rotWithShape="1">
          <a:blip r:embed="rId3">
            <a:alphaModFix/>
          </a:blip>
          <a:srcRect b="0" l="0" r="0" t="0"/>
          <a:stretch/>
        </p:blipFill>
        <p:spPr>
          <a:xfrm>
            <a:off x="919162" y="1909762"/>
            <a:ext cx="7305675" cy="3038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67"/>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072" name="Google Shape;1072;p67"/>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1073" name="Google Shape;1073;p67"/>
          <p:cNvSpPr txBox="1"/>
          <p:nvPr/>
        </p:nvSpPr>
        <p:spPr>
          <a:xfrm>
            <a:off x="838200" y="6096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Kết Luận</a:t>
            </a:r>
            <a:endParaRPr/>
          </a:p>
        </p:txBody>
      </p:sp>
      <p:pic>
        <p:nvPicPr>
          <p:cNvPr descr="machine learning best algorithm - Cheap Online Shopping -" id="1074" name="Google Shape;1074;p67"/>
          <p:cNvPicPr preferRelativeResize="0"/>
          <p:nvPr/>
        </p:nvPicPr>
        <p:blipFill rotWithShape="1">
          <a:blip r:embed="rId3">
            <a:alphaModFix/>
          </a:blip>
          <a:srcRect b="0" l="0" r="0" t="0"/>
          <a:stretch/>
        </p:blipFill>
        <p:spPr>
          <a:xfrm>
            <a:off x="1504950" y="1771650"/>
            <a:ext cx="6134100" cy="4629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8"/>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1082" name="Google Shape;1082;p68"/>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pic>
        <p:nvPicPr>
          <p:cNvPr descr="GitHub - trekhleb/homemade-machine-learning: 🤖 Python examples of popular machine  learning algorithms with interactive Jupyter demos and math being explained" id="1083" name="Google Shape;1083;p68"/>
          <p:cNvPicPr preferRelativeResize="0"/>
          <p:nvPr/>
        </p:nvPicPr>
        <p:blipFill rotWithShape="1">
          <a:blip r:embed="rId3">
            <a:alphaModFix/>
          </a:blip>
          <a:srcRect b="0" l="0" r="0" t="0"/>
          <a:stretch/>
        </p:blipFill>
        <p:spPr>
          <a:xfrm>
            <a:off x="1343025" y="1546225"/>
            <a:ext cx="6332537" cy="4416425"/>
          </a:xfrm>
          <a:prstGeom prst="rect">
            <a:avLst/>
          </a:prstGeom>
          <a:noFill/>
          <a:ln>
            <a:noFill/>
          </a:ln>
        </p:spPr>
      </p:pic>
      <p:sp>
        <p:nvSpPr>
          <p:cNvPr id="1084" name="Google Shape;1084;p68"/>
          <p:cNvSpPr txBox="1"/>
          <p:nvPr/>
        </p:nvSpPr>
        <p:spPr>
          <a:xfrm>
            <a:off x="914400" y="457200"/>
            <a:ext cx="6858000" cy="60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300"/>
              <a:buFont typeface="Calibri"/>
              <a:buNone/>
            </a:pPr>
            <a:r>
              <a:rPr b="0" i="0" lang="en-US" sz="3300" u="none" cap="none" strike="noStrike">
                <a:solidFill>
                  <a:schemeClr val="dk1"/>
                </a:solidFill>
                <a:latin typeface="Calibri"/>
                <a:ea typeface="Calibri"/>
                <a:cs typeface="Calibri"/>
                <a:sym typeface="Calibri"/>
              </a:rPr>
              <a:t>Kết Luận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7"/>
          <p:cNvSpPr txBox="1"/>
          <p:nvPr>
            <p:ph type="ctrTitle"/>
          </p:nvPr>
        </p:nvSpPr>
        <p:spPr>
          <a:xfrm>
            <a:off x="381000" y="136525"/>
            <a:ext cx="8229600" cy="1011237"/>
          </a:xfrm>
          <a:prstGeom prst="rect">
            <a:avLst/>
          </a:prstGeom>
          <a:noFill/>
          <a:ln>
            <a:noFill/>
          </a:ln>
        </p:spPr>
        <p:txBody>
          <a:bodyPr anchorCtr="0" anchor="b" bIns="45700" lIns="91425" spcFirstLastPara="1" rIns="91425" wrap="square" tIns="45700">
            <a:noAutofit/>
          </a:bodyPr>
          <a:lstStyle/>
          <a:p>
            <a:pPr indent="0" lvl="0" marL="0" rtl="0" algn="just">
              <a:lnSpc>
                <a:spcPct val="90000"/>
              </a:lnSpc>
              <a:spcBef>
                <a:spcPts val="0"/>
              </a:spcBef>
              <a:spcAft>
                <a:spcPts val="0"/>
              </a:spcAft>
              <a:buClr>
                <a:srgbClr val="000000"/>
              </a:buClr>
              <a:buSzPts val="4800"/>
              <a:buFont typeface="Calibri"/>
              <a:buNone/>
            </a:pPr>
            <a:r>
              <a:rPr b="1" i="0" lang="en-US" sz="4800" u="none">
                <a:solidFill>
                  <a:srgbClr val="000000"/>
                </a:solidFill>
                <a:latin typeface="Calibri"/>
                <a:ea typeface="Calibri"/>
                <a:cs typeface="Calibri"/>
                <a:sym typeface="Calibri"/>
              </a:rPr>
              <a:t>Chương 4: Học máy</a:t>
            </a:r>
            <a:endParaRPr/>
          </a:p>
        </p:txBody>
      </p:sp>
      <p:sp>
        <p:nvSpPr>
          <p:cNvPr id="374" name="Google Shape;374;p7"/>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375" name="Google Shape;375;p7"/>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376" name="Google Shape;376;p7"/>
          <p:cNvSpPr txBox="1"/>
          <p:nvPr/>
        </p:nvSpPr>
        <p:spPr>
          <a:xfrm>
            <a:off x="381000" y="1308100"/>
            <a:ext cx="457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4.1.1. Học và suy diễn</a:t>
            </a:r>
            <a:endParaRPr/>
          </a:p>
        </p:txBody>
      </p:sp>
      <p:pic>
        <p:nvPicPr>
          <p:cNvPr descr="Diagram&#10;&#10;Description automatically generated" id="377" name="Google Shape;377;p7"/>
          <p:cNvPicPr preferRelativeResize="0"/>
          <p:nvPr/>
        </p:nvPicPr>
        <p:blipFill rotWithShape="1">
          <a:blip r:embed="rId3">
            <a:alphaModFix/>
          </a:blip>
          <a:srcRect b="0" l="0" r="0" t="0"/>
          <a:stretch/>
        </p:blipFill>
        <p:spPr>
          <a:xfrm>
            <a:off x="3048000" y="1481137"/>
            <a:ext cx="4973637" cy="3362325"/>
          </a:xfrm>
          <a:prstGeom prst="rect">
            <a:avLst/>
          </a:prstGeom>
          <a:noFill/>
          <a:ln>
            <a:noFill/>
          </a:ln>
        </p:spPr>
      </p:pic>
      <p:sp>
        <p:nvSpPr>
          <p:cNvPr id="378" name="Google Shape;378;p7"/>
          <p:cNvSpPr txBox="1"/>
          <p:nvPr/>
        </p:nvSpPr>
        <p:spPr>
          <a:xfrm>
            <a:off x="1752600" y="5257800"/>
            <a:ext cx="57150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Chú ý :Thay vì suy diễn về tính “đúng” hoặc“sai” của mệnh đề (2 giátrị), suy diễn về “niềm tin” mệnh đề đó đúng hay sai (</a:t>
            </a:r>
            <a:r>
              <a:rPr b="1" i="0" lang="en-US" sz="1800" u="none" cap="none" strike="noStrike">
                <a:solidFill>
                  <a:schemeClr val="dk1"/>
                </a:solidFill>
                <a:latin typeface="Arial"/>
                <a:ea typeface="Arial"/>
                <a:cs typeface="Arial"/>
                <a:sym typeface="Arial"/>
              </a:rPr>
              <a:t>vô số giá trị</a:t>
            </a:r>
            <a:r>
              <a:rPr b="0" i="0" lang="en-US" sz="1800" u="none" cap="none" strike="noStrike">
                <a:solidFill>
                  <a:schemeClr val="dk1"/>
                </a:solidFill>
                <a:latin typeface="Arial"/>
                <a:ea typeface="Arial"/>
                <a:cs typeface="Arial"/>
                <a:sym typeface="Arial"/>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8"/>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386" name="Google Shape;386;p8"/>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387" name="Google Shape;387;p8"/>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388" name="Google Shape;388;p8"/>
          <p:cNvSpPr txBox="1"/>
          <p:nvPr/>
        </p:nvSpPr>
        <p:spPr>
          <a:xfrm>
            <a:off x="-304800" y="1441450"/>
            <a:ext cx="45783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4.1.2. Đánh giá mô hình</a:t>
            </a:r>
            <a:endParaRPr/>
          </a:p>
        </p:txBody>
      </p:sp>
      <p:pic>
        <p:nvPicPr>
          <p:cNvPr descr="Diagram&#10;&#10;Description automatically generated" id="389" name="Google Shape;389;p8"/>
          <p:cNvPicPr preferRelativeResize="0"/>
          <p:nvPr/>
        </p:nvPicPr>
        <p:blipFill rotWithShape="1">
          <a:blip r:embed="rId3">
            <a:alphaModFix/>
          </a:blip>
          <a:srcRect b="0" l="0" r="0" t="0"/>
          <a:stretch/>
        </p:blipFill>
        <p:spPr>
          <a:xfrm>
            <a:off x="1252537" y="2603500"/>
            <a:ext cx="6638925" cy="3546475"/>
          </a:xfrm>
          <a:prstGeom prst="rect">
            <a:avLst/>
          </a:prstGeom>
          <a:noFill/>
          <a:ln>
            <a:noFill/>
          </a:ln>
        </p:spPr>
      </p:pic>
      <p:sp>
        <p:nvSpPr>
          <p:cNvPr id="390" name="Google Shape;390;p8"/>
          <p:cNvSpPr txBox="1"/>
          <p:nvPr/>
        </p:nvSpPr>
        <p:spPr>
          <a:xfrm>
            <a:off x="3476746" y="1474660"/>
            <a:ext cx="472247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Mô hình là gì? Nó chỉ đơn giản là một đặc tả của một mối quan hệ toán học (hoặc xác suất) tồn tại giữa các biến khác nhau.</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9"/>
          <p:cNvSpPr txBox="1"/>
          <p:nvPr>
            <p:ph type="ctrTitle"/>
          </p:nvPr>
        </p:nvSpPr>
        <p:spPr>
          <a:xfrm>
            <a:off x="381000" y="136525"/>
            <a:ext cx="6858000" cy="10112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4.1. Các khái niệm cơ bản</a:t>
            </a:r>
            <a:endParaRPr/>
          </a:p>
        </p:txBody>
      </p:sp>
      <p:sp>
        <p:nvSpPr>
          <p:cNvPr id="398" name="Google Shape;398;p9"/>
          <p:cNvSpPr txBox="1"/>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ahoma"/>
              <a:buNone/>
            </a:pPr>
            <a:fld id="{00000000-1234-1234-1234-123412341234}" type="slidenum">
              <a:rPr b="0" i="0" lang="en-US" sz="1400" u="none" cap="none" strike="noStrike">
                <a:solidFill>
                  <a:schemeClr val="dk1"/>
                </a:solidFill>
                <a:latin typeface="Tahoma"/>
                <a:ea typeface="Tahoma"/>
                <a:cs typeface="Tahoma"/>
                <a:sym typeface="Tahoma"/>
              </a:rPr>
              <a:t>‹#›</a:t>
            </a:fld>
            <a:endParaRPr/>
          </a:p>
        </p:txBody>
      </p:sp>
      <p:sp>
        <p:nvSpPr>
          <p:cNvPr id="399" name="Google Shape;399;p9"/>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a:p>
        </p:txBody>
      </p:sp>
      <p:sp>
        <p:nvSpPr>
          <p:cNvPr id="400" name="Google Shape;400;p9"/>
          <p:cNvSpPr txBox="1"/>
          <p:nvPr/>
        </p:nvSpPr>
        <p:spPr>
          <a:xfrm>
            <a:off x="-304800" y="1441450"/>
            <a:ext cx="45783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4.1.2. Đánh giá mô hình</a:t>
            </a:r>
            <a:endParaRPr/>
          </a:p>
        </p:txBody>
      </p:sp>
      <p:pic>
        <p:nvPicPr>
          <p:cNvPr descr="Model performance metrics. Visual representation of the classification... |  Download Scientific Diagram" id="401" name="Google Shape;401;p9"/>
          <p:cNvPicPr preferRelativeResize="0"/>
          <p:nvPr/>
        </p:nvPicPr>
        <p:blipFill rotWithShape="1">
          <a:blip r:embed="rId3">
            <a:alphaModFix/>
          </a:blip>
          <a:srcRect b="0" l="0" r="0" t="0"/>
          <a:stretch/>
        </p:blipFill>
        <p:spPr>
          <a:xfrm>
            <a:off x="993775" y="2532062"/>
            <a:ext cx="6559550" cy="2838450"/>
          </a:xfrm>
          <a:prstGeom prst="rect">
            <a:avLst/>
          </a:prstGeom>
          <a:noFill/>
          <a:ln>
            <a:noFill/>
          </a:ln>
        </p:spPr>
      </p:pic>
      <p:sp>
        <p:nvSpPr>
          <p:cNvPr id="402" name="Google Shape;402;p9"/>
          <p:cNvSpPr txBox="1"/>
          <p:nvPr/>
        </p:nvSpPr>
        <p:spPr>
          <a:xfrm>
            <a:off x="993775" y="1949450"/>
            <a:ext cx="76962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Làm thế nào để đánh giá được </a:t>
            </a:r>
            <a:r>
              <a:rPr b="1" i="0" lang="en-US" sz="1800" u="none" cap="none" strike="noStrike">
                <a:solidFill>
                  <a:schemeClr val="dk1"/>
                </a:solidFill>
                <a:latin typeface="Arial"/>
                <a:ea typeface="Arial"/>
                <a:cs typeface="Arial"/>
                <a:sym typeface="Arial"/>
              </a:rPr>
              <a:t>performance</a:t>
            </a:r>
            <a:r>
              <a:rPr b="0" i="0" lang="en-US" sz="1800" u="none" cap="none" strike="noStrike">
                <a:solidFill>
                  <a:schemeClr val="dk1"/>
                </a:solidFill>
                <a:latin typeface="Arial"/>
                <a:ea typeface="Arial"/>
                <a:cs typeface="Arial"/>
                <a:sym typeface="Arial"/>
              </a:rPr>
              <a:t> của một mô hình học máy?</a:t>
            </a:r>
            <a:endParaRPr/>
          </a:p>
        </p:txBody>
      </p:sp>
      <p:sp>
        <p:nvSpPr>
          <p:cNvPr id="403" name="Google Shape;403;p9"/>
          <p:cNvSpPr txBox="1"/>
          <p:nvPr/>
        </p:nvSpPr>
        <p:spPr>
          <a:xfrm>
            <a:off x="3790950" y="1498600"/>
            <a:ext cx="4724400" cy="392112"/>
          </a:xfrm>
          <a:prstGeom prst="rect">
            <a:avLst/>
          </a:prstGeom>
          <a:solidFill>
            <a:srgbClr val="F4B183"/>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Đối với bài toán Classification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3_BVP-Powerpoint template_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BVP-Powerpoint template_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6_BVP-Powerpoint template_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7_BVP-Powerpoint template_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BVP-Powerpoint template_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BVP-Powerpoint template_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BVP-Powerpoint template_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5_BVP-Powerpoint template_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1999-12-01T22:01:55Z</dcterms:created>
  <dc:creator>Jiawei Han</dc:creator>
</cp:coreProperties>
</file>